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2" r:id="rId2"/>
    <p:sldId id="502" r:id="rId3"/>
    <p:sldId id="506" r:id="rId4"/>
    <p:sldId id="507" r:id="rId5"/>
    <p:sldId id="508" r:id="rId6"/>
    <p:sldId id="469" r:id="rId7"/>
    <p:sldId id="465" r:id="rId8"/>
    <p:sldId id="486" r:id="rId9"/>
    <p:sldId id="487" r:id="rId10"/>
    <p:sldId id="488" r:id="rId11"/>
    <p:sldId id="489" r:id="rId12"/>
    <p:sldId id="490" r:id="rId13"/>
    <p:sldId id="500" r:id="rId14"/>
    <p:sldId id="496" r:id="rId15"/>
    <p:sldId id="494" r:id="rId16"/>
    <p:sldId id="495" r:id="rId17"/>
    <p:sldId id="504" r:id="rId18"/>
    <p:sldId id="505" r:id="rId19"/>
    <p:sldId id="498" r:id="rId20"/>
    <p:sldId id="501" r:id="rId21"/>
    <p:sldId id="484" r:id="rId22"/>
    <p:sldId id="503" r:id="rId23"/>
    <p:sldId id="491" r:id="rId24"/>
    <p:sldId id="485" r:id="rId25"/>
    <p:sldId id="497" r:id="rId26"/>
    <p:sldId id="492" r:id="rId27"/>
    <p:sldId id="493" r:id="rId28"/>
    <p:sldId id="260" r:id="rId29"/>
    <p:sldId id="280" r:id="rId30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2"/>
            <p14:sldId id="506"/>
            <p14:sldId id="507"/>
            <p14:sldId id="508"/>
            <p14:sldId id="469"/>
            <p14:sldId id="465"/>
            <p14:sldId id="486"/>
            <p14:sldId id="487"/>
            <p14:sldId id="488"/>
            <p14:sldId id="489"/>
            <p14:sldId id="490"/>
            <p14:sldId id="500"/>
            <p14:sldId id="496"/>
            <p14:sldId id="494"/>
            <p14:sldId id="495"/>
            <p14:sldId id="504"/>
            <p14:sldId id="505"/>
            <p14:sldId id="498"/>
            <p14:sldId id="501"/>
            <p14:sldId id="484"/>
            <p14:sldId id="503"/>
            <p14:sldId id="491"/>
            <p14:sldId id="485"/>
            <p14:sldId id="497"/>
            <p14:sldId id="492"/>
            <p14:sldId id="493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6" autoAdjust="0"/>
    <p:restoredTop sz="96727" autoAdjust="0"/>
  </p:normalViewPr>
  <p:slideViewPr>
    <p:cSldViewPr>
      <p:cViewPr varScale="1">
        <p:scale>
          <a:sx n="111" d="100"/>
          <a:sy n="111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2024-10-31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2024-10-31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October 31, 2024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8" y="2071691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1" y="2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9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8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9" y="68318"/>
            <a:ext cx="4470260" cy="545880"/>
          </a:xfrm>
        </p:spPr>
        <p:txBody>
          <a:bodyPr>
            <a:noAutofit/>
          </a:bodyPr>
          <a:lstStyle>
            <a:lvl1pPr marL="257175" indent="-257175" algn="l">
              <a:buFontTx/>
              <a:buChar char="-"/>
              <a:defRPr sz="13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15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28588" indent="-128588" algn="l">
              <a:buFont typeface="Wingdings" panose="05000000000000000000" pitchFamily="2" charset="2"/>
              <a:buChar char="ü"/>
              <a:defRPr sz="788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9" y="2060577"/>
            <a:ext cx="8424862" cy="4105275"/>
          </a:xfrm>
        </p:spPr>
        <p:txBody>
          <a:bodyPr/>
          <a:lstStyle>
            <a:lvl1pPr>
              <a:defRPr sz="1200" b="1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3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0185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8" y="2071691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1" y="2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9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8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9" y="68318"/>
            <a:ext cx="4470260" cy="545880"/>
          </a:xfrm>
        </p:spPr>
        <p:txBody>
          <a:bodyPr>
            <a:noAutofit/>
          </a:bodyPr>
          <a:lstStyle>
            <a:lvl1pPr marL="257175" indent="-257175" algn="l">
              <a:buFontTx/>
              <a:buChar char="-"/>
              <a:defRPr sz="13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15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28588" indent="-128588" algn="l">
              <a:buFont typeface="Wingdings" panose="05000000000000000000" pitchFamily="2" charset="2"/>
              <a:buChar char="ü"/>
              <a:defRPr sz="788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9" y="2060577"/>
            <a:ext cx="8424862" cy="4105275"/>
          </a:xfrm>
        </p:spPr>
        <p:txBody>
          <a:bodyPr/>
          <a:lstStyle>
            <a:lvl1pPr>
              <a:defRPr sz="1200" b="1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3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28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8" y="2071691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1" y="2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9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8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9" y="68318"/>
            <a:ext cx="4470260" cy="545880"/>
          </a:xfrm>
        </p:spPr>
        <p:txBody>
          <a:bodyPr>
            <a:noAutofit/>
          </a:bodyPr>
          <a:lstStyle>
            <a:lvl1pPr marL="257175" indent="-257175" algn="l">
              <a:buFontTx/>
              <a:buChar char="-"/>
              <a:defRPr sz="13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15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28588" indent="-128588" algn="l">
              <a:buFont typeface="Wingdings" panose="05000000000000000000" pitchFamily="2" charset="2"/>
              <a:buChar char="ü"/>
              <a:defRPr sz="788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9" y="2060577"/>
            <a:ext cx="8424862" cy="4105275"/>
          </a:xfrm>
        </p:spPr>
        <p:txBody>
          <a:bodyPr/>
          <a:lstStyle>
            <a:lvl1pPr>
              <a:defRPr sz="1200" b="1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3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14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31,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jpeg"/><Relationship Id="rId4" Type="http://schemas.openxmlformats.org/officeDocument/2006/relationships/image" Target="../media/image26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목요일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772" y="5373216"/>
            <a:ext cx="220520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나상진</a:t>
            </a:r>
            <a:endParaRPr lang="en-US" altLang="ko-KR" dirty="0"/>
          </a:p>
          <a:p>
            <a:pPr algn="r"/>
            <a:r>
              <a:rPr lang="en-US" altLang="ko-KR" dirty="0"/>
              <a:t>sktkdwls1222@pusan.ac.kr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9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Bluetooth </a:t>
            </a:r>
            <a:r>
              <a:rPr lang="ko-KR" altLang="en-US" sz="2000" b="1" dirty="0"/>
              <a:t>동작과 납땜</a:t>
            </a:r>
          </a:p>
          <a:p>
            <a:pPr algn="r"/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Oct 31, 2024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5184" cy="53955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 프로파일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어플리케이션 관점에서 블루투스 기기의 기능별 성능을 정하는 사양</a:t>
            </a:r>
            <a:r>
              <a:rPr lang="en-US" altLang="ko-KR" dirty="0"/>
              <a:t>(Specification)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블루투스 기기가 다른 블루투스 기기와 통신하는데 사용하는 특성을 규정함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프로파일 존재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SPP</a:t>
            </a:r>
            <a:r>
              <a:rPr lang="en-US" altLang="ko-KR" dirty="0"/>
              <a:t> (Serial Port Profile)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RS232 </a:t>
            </a:r>
            <a:r>
              <a:rPr lang="ko-KR" altLang="en-US" dirty="0"/>
              <a:t>시리얼 케이블 에뮬레이션을 위한 블루투스 기기에 사용되는 프로파일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유선 </a:t>
            </a:r>
            <a:r>
              <a:rPr lang="en-US" altLang="ko-KR" dirty="0"/>
              <a:t>RS232</a:t>
            </a:r>
            <a:r>
              <a:rPr lang="ko-KR" altLang="en-US" dirty="0"/>
              <a:t> 케이블이 연결된 것처럼 무선 블루투스 통신을 수행할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Identifier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SSID (Service Set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무선랜을 통해 클라이언트가 접속할 때 각 무선랜을 구별하기 위한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Wi-Fi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Wi-Fi </a:t>
            </a:r>
            <a:r>
              <a:rPr lang="ko-KR" altLang="en-US" dirty="0"/>
              <a:t>네트워크를 구별하기 위해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UUID (Universally Unique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네트워크 상에서 서로 다른 개체들을 구별하기 위한 </a:t>
            </a:r>
            <a:r>
              <a:rPr lang="en-US" altLang="ko-KR" dirty="0"/>
              <a:t>128</a:t>
            </a:r>
            <a:r>
              <a:rPr lang="ko-KR" altLang="en-US" dirty="0"/>
              <a:t>비트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블루투스에서는 서비스의 종류를 구분하기 위해 사용됨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7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FB755AC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Bluetooth v2.1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최대 </a:t>
            </a:r>
            <a:r>
              <a:rPr lang="en-US" altLang="ko-KR" dirty="0"/>
              <a:t>1:7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지원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핀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STATUS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연결 대기 및 시도</a:t>
            </a:r>
            <a:r>
              <a:rPr lang="en-US" altLang="ko-KR" dirty="0"/>
              <a:t>, </a:t>
            </a:r>
            <a:r>
              <a:rPr lang="ko-KR" altLang="en-US" dirty="0"/>
              <a:t>검색할 때 </a:t>
            </a:r>
            <a:r>
              <a:rPr lang="en-US" altLang="ko-KR" dirty="0"/>
              <a:t>Low, High </a:t>
            </a:r>
            <a:r>
              <a:rPr lang="ko-KR" altLang="en-US" dirty="0"/>
              <a:t>값을 반복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STREAM CONTROL, STREAM_STATUS, MESSAGE_CONTROL, MESSAGE_STATUS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1:N </a:t>
            </a:r>
            <a:r>
              <a:rPr lang="ko-KR" altLang="en-US" dirty="0"/>
              <a:t>통신을 위한 연결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1:1 </a:t>
            </a:r>
            <a:r>
              <a:rPr lang="ko-KR" altLang="en-US" dirty="0"/>
              <a:t>통신 시 사용하지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CONFIG SELECT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블루투스 모듈 설정 시 사용</a:t>
            </a:r>
            <a:r>
              <a:rPr lang="en-US" altLang="ko-KR" dirty="0"/>
              <a:t>, HIGH </a:t>
            </a:r>
            <a:r>
              <a:rPr lang="ko-KR" altLang="en-US" dirty="0"/>
              <a:t>를 입력한 채로 전원을 켜면 설정 모드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 CHECK/DCD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설정된 연결 수 만큼 </a:t>
            </a:r>
            <a:r>
              <a:rPr lang="en-US" altLang="ko-KR" dirty="0"/>
              <a:t>Master </a:t>
            </a:r>
            <a:r>
              <a:rPr lang="ko-KR" altLang="en-US" dirty="0"/>
              <a:t>연결 시 </a:t>
            </a:r>
            <a:r>
              <a:rPr lang="en-US" altLang="ko-KR" dirty="0"/>
              <a:t>Low, </a:t>
            </a:r>
            <a:r>
              <a:rPr lang="ko-KR" altLang="en-US" dirty="0"/>
              <a:t>하나라도 해지되면 </a:t>
            </a:r>
            <a:r>
              <a:rPr lang="en-US" altLang="ko-KR" dirty="0"/>
              <a:t>High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첨부된 </a:t>
            </a:r>
            <a:r>
              <a:rPr lang="en-US" altLang="ko-KR" b="1" dirty="0"/>
              <a:t>FB755AC </a:t>
            </a:r>
            <a:r>
              <a:rPr lang="ko-KR" altLang="en-US" b="1" dirty="0"/>
              <a:t>매뉴얼 </a:t>
            </a:r>
            <a:r>
              <a:rPr lang="en-US" altLang="ko-KR" b="1" dirty="0"/>
              <a:t>(FB755_UserGuide_Kor.pdf)</a:t>
            </a:r>
            <a:r>
              <a:rPr lang="ko-KR" altLang="en-US" b="1" dirty="0"/>
              <a:t> 자료 참고</a:t>
            </a:r>
            <a:endParaRPr lang="en-US" altLang="ko-KR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0D8C7-5920-48BA-A959-8BEB1BD5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8" y="844166"/>
            <a:ext cx="5622956" cy="25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88840"/>
            <a:ext cx="8425184" cy="4315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모뎀 모듈을 제어하는데 쓰이는 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</a:t>
            </a:r>
            <a:r>
              <a:rPr lang="en-US" altLang="ko-KR" dirty="0"/>
              <a:t>set</a:t>
            </a:r>
            <a:r>
              <a:rPr lang="ko-KR" altLang="en-US" dirty="0"/>
              <a:t>을 통해 </a:t>
            </a:r>
            <a:r>
              <a:rPr lang="en-US" altLang="ko-KR" dirty="0"/>
              <a:t>FB755AC </a:t>
            </a:r>
            <a:r>
              <a:rPr lang="ko-KR" altLang="en-US" dirty="0"/>
              <a:t>모듈을 제어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CONNECTION MODE4 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대기 상태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AppendixA_Kor.pdf </a:t>
            </a:r>
            <a:r>
              <a:rPr lang="ko-KR" altLang="en-US" dirty="0"/>
              <a:t>및 </a:t>
            </a:r>
            <a:r>
              <a:rPr lang="en-US" altLang="ko-KR" dirty="0"/>
              <a:t>AppendixB_Kor.pdf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6EC44-1502-433C-9950-0652B59F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89574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실험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펌웨어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UART1 </a:t>
            </a:r>
            <a:r>
              <a:rPr lang="ko-KR" altLang="en-US" dirty="0"/>
              <a:t>를 통해 </a:t>
            </a:r>
            <a:r>
              <a:rPr lang="en-US" altLang="ko-KR" dirty="0"/>
              <a:t>Putty</a:t>
            </a:r>
            <a:r>
              <a:rPr lang="ko-KR" altLang="en-US" dirty="0"/>
              <a:t>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모듈로 전송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UART1 </a:t>
            </a:r>
            <a:r>
              <a:rPr lang="ko-KR" altLang="en-US" dirty="0"/>
              <a:t>을 통해 </a:t>
            </a:r>
            <a:r>
              <a:rPr lang="en-US" altLang="ko-KR" dirty="0"/>
              <a:t>Putty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두 </a:t>
            </a:r>
            <a:r>
              <a:rPr lang="en-US" altLang="ko-KR" dirty="0" err="1"/>
              <a:t>uart</a:t>
            </a:r>
            <a:r>
              <a:rPr lang="ko-KR" altLang="en-US" dirty="0"/>
              <a:t>의 송신 </a:t>
            </a:r>
            <a:r>
              <a:rPr lang="en-US" altLang="ko-KR" dirty="0"/>
              <a:t>/ </a:t>
            </a:r>
            <a:r>
              <a:rPr lang="ko-KR" altLang="en-US" dirty="0"/>
              <a:t>수신이 빠르게 되어야 이루어져야 하므로 </a:t>
            </a:r>
            <a:r>
              <a:rPr lang="en-US" altLang="ko-KR" dirty="0" err="1"/>
              <a:t>UART_SendData</a:t>
            </a:r>
            <a:r>
              <a:rPr lang="en-US" altLang="ko-KR" dirty="0"/>
              <a:t> </a:t>
            </a:r>
            <a:r>
              <a:rPr lang="ko-KR" altLang="en-US" dirty="0"/>
              <a:t>후에 </a:t>
            </a:r>
            <a:r>
              <a:rPr lang="en-US" altLang="ko-KR" dirty="0"/>
              <a:t>TC </a:t>
            </a:r>
            <a:r>
              <a:rPr lang="ko-KR" altLang="en-US" dirty="0"/>
              <a:t>기다리지 않아야 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049" name="_x172049256">
            <a:extLst>
              <a:ext uri="{FF2B5EF4-FFF2-40B4-BE49-F238E27FC236}">
                <a16:creationId xmlns:a16="http://schemas.microsoft.com/office/drawing/2014/main" id="{23057482-1F1B-4903-B008-02A3567E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1" y="1628800"/>
            <a:ext cx="7862017" cy="191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E9CB398-B806-46FB-916A-8C14520E7F91}"/>
              </a:ext>
            </a:extLst>
          </p:cNvPr>
          <p:cNvGrpSpPr/>
          <p:nvPr/>
        </p:nvGrpSpPr>
        <p:grpSpPr>
          <a:xfrm>
            <a:off x="3203848" y="5019195"/>
            <a:ext cx="6768752" cy="613212"/>
            <a:chOff x="1683444" y="5486168"/>
            <a:chExt cx="6768752" cy="6132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D0C237-FEF5-49B9-9D8F-FC039A22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5486168"/>
              <a:ext cx="4104767" cy="613212"/>
            </a:xfrm>
            <a:prstGeom prst="rect">
              <a:avLst/>
            </a:prstGeom>
          </p:spPr>
        </p:pic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6803F1E4-93C2-4FAF-9E63-1745A452DF4B}"/>
                </a:ext>
              </a:extLst>
            </p:cNvPr>
            <p:cNvSpPr/>
            <p:nvPr/>
          </p:nvSpPr>
          <p:spPr>
            <a:xfrm>
              <a:off x="1683444" y="5878271"/>
              <a:ext cx="6768752" cy="221109"/>
            </a:xfrm>
            <a:prstGeom prst="mathMultiply">
              <a:avLst>
                <a:gd name="adj1" fmla="val 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523F3-1994-4CCB-BFB5-0C06B1D76379}"/>
              </a:ext>
            </a:extLst>
          </p:cNvPr>
          <p:cNvGrpSpPr/>
          <p:nvPr/>
        </p:nvGrpSpPr>
        <p:grpSpPr>
          <a:xfrm>
            <a:off x="88387" y="5170401"/>
            <a:ext cx="2484024" cy="1190791"/>
            <a:chOff x="323528" y="5185452"/>
            <a:chExt cx="2484024" cy="11907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76419-9A0A-4E1D-A2E5-14438FCC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74"/>
            <a:stretch/>
          </p:blipFill>
          <p:spPr>
            <a:xfrm>
              <a:off x="323528" y="5185452"/>
              <a:ext cx="2484024" cy="1190791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EDC951-EC38-4F9D-826C-2E7CD6B5A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661" y="5244251"/>
              <a:ext cx="2232248" cy="10081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B5954B-69E7-4FE4-85F4-FF753672A81B}"/>
                </a:ext>
              </a:extLst>
            </p:cNvPr>
            <p:cNvCxnSpPr>
              <a:cxnSpLocks/>
            </p:cNvCxnSpPr>
            <p:nvPr/>
          </p:nvCxnSpPr>
          <p:spPr>
            <a:xfrm>
              <a:off x="369218" y="5244251"/>
              <a:ext cx="2349691" cy="10081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2B7F645-3504-2C5B-CC8A-8DC8FA61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128" y="5693792"/>
            <a:ext cx="5787880" cy="63892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41A1E1-92A4-BB7E-364D-C25E6B00A9FA}"/>
              </a:ext>
            </a:extLst>
          </p:cNvPr>
          <p:cNvCxnSpPr>
            <a:cxnSpLocks/>
          </p:cNvCxnSpPr>
          <p:nvPr/>
        </p:nvCxnSpPr>
        <p:spPr>
          <a:xfrm>
            <a:off x="7020272" y="5949280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F038F73-38C2-5615-FFF1-156DE123492B}"/>
              </a:ext>
            </a:extLst>
          </p:cNvPr>
          <p:cNvCxnSpPr>
            <a:cxnSpLocks/>
          </p:cNvCxnSpPr>
          <p:nvPr/>
        </p:nvCxnSpPr>
        <p:spPr>
          <a:xfrm>
            <a:off x="7020272" y="6304235"/>
            <a:ext cx="1008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71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CDFFC4-3577-4DEC-9DFF-0686C5CA2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8358" r="2065" b="21998"/>
          <a:stretch/>
        </p:blipFill>
        <p:spPr>
          <a:xfrm>
            <a:off x="2339752" y="908720"/>
            <a:ext cx="4752528" cy="1584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C76F6-63FB-4267-8F5C-BC3E0427835E}"/>
              </a:ext>
            </a:extLst>
          </p:cNvPr>
          <p:cNvSpPr/>
          <p:nvPr/>
        </p:nvSpPr>
        <p:spPr>
          <a:xfrm>
            <a:off x="2231616" y="2830624"/>
            <a:ext cx="4752528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stm32 </a:t>
            </a:r>
            <a:r>
              <a:rPr lang="ko-KR" altLang="en-US" dirty="0"/>
              <a:t>보드</a:t>
            </a:r>
          </a:p>
        </p:txBody>
      </p:sp>
      <p:pic>
        <p:nvPicPr>
          <p:cNvPr id="7172" name="Picture 4" descr="컴퓨터 일러스트 PNG, AI 무료 다운로드 (2020년) - 리틀딥">
            <a:extLst>
              <a:ext uri="{FF2B5EF4-FFF2-40B4-BE49-F238E27FC236}">
                <a16:creationId xmlns:a16="http://schemas.microsoft.com/office/drawing/2014/main" id="{195D3AB1-9ED3-4817-B209-829921BA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88" y="4810844"/>
            <a:ext cx="1844824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985BE8-449E-4988-A922-1501D0526C93}"/>
              </a:ext>
            </a:extLst>
          </p:cNvPr>
          <p:cNvCxnSpPr>
            <a:cxnSpLocks/>
          </p:cNvCxnSpPr>
          <p:nvPr/>
        </p:nvCxnSpPr>
        <p:spPr>
          <a:xfrm>
            <a:off x="1835696" y="4365104"/>
            <a:ext cx="39592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15C97CF-FCAC-43CB-B58D-03D5C27349F1}"/>
              </a:ext>
            </a:extLst>
          </p:cNvPr>
          <p:cNvCxnSpPr>
            <a:cxnSpLocks/>
          </p:cNvCxnSpPr>
          <p:nvPr/>
        </p:nvCxnSpPr>
        <p:spPr>
          <a:xfrm flipV="1">
            <a:off x="1835696" y="4365104"/>
            <a:ext cx="0" cy="136815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BE27D0-805F-40F7-B65C-DFD91A24C29C}"/>
              </a:ext>
            </a:extLst>
          </p:cNvPr>
          <p:cNvCxnSpPr>
            <a:cxnSpLocks/>
            <a:stCxn id="7172" idx="1"/>
          </p:cNvCxnSpPr>
          <p:nvPr/>
        </p:nvCxnSpPr>
        <p:spPr>
          <a:xfrm flipH="1">
            <a:off x="1835696" y="5733256"/>
            <a:ext cx="1813892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E6E509-FBF4-4697-B7C9-655D2FE328CD}"/>
              </a:ext>
            </a:extLst>
          </p:cNvPr>
          <p:cNvSpPr txBox="1"/>
          <p:nvPr/>
        </p:nvSpPr>
        <p:spPr>
          <a:xfrm>
            <a:off x="638074" y="4995129"/>
            <a:ext cx="12241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RS232 </a:t>
            </a:r>
            <a:r>
              <a:rPr lang="ko-KR" altLang="en-US" sz="1300" dirty="0"/>
              <a:t>케이블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314DBE7-F857-4AFB-85C8-719BBC714777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25541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2D483E-FB97-4F67-AF0B-53423BEB6124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0476DBD8-E568-47E2-861D-99ECCB6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4796" y="1755818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ED Tutorial - Learn the basics - Bald Engineer">
            <a:extLst>
              <a:ext uri="{FF2B5EF4-FFF2-40B4-BE49-F238E27FC236}">
                <a16:creationId xmlns:a16="http://schemas.microsoft.com/office/drawing/2014/main" id="{6CBAEDA9-C315-4222-ADDB-F228FD66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53" b="59551" l="53250" r="62000">
                        <a14:foregroundMark x1="58583" y1="19775" x2="58583" y2="19775"/>
                        <a14:foregroundMark x1="58083" y1="17753" x2="58083" y2="17753"/>
                        <a14:foregroundMark x1="61000" y1="23371" x2="61000" y2="23371"/>
                        <a14:foregroundMark x1="61750" y1="31011" x2="61750" y2="31011"/>
                        <a14:foregroundMark x1="61833" y1="46966" x2="61833" y2="46966"/>
                        <a14:foregroundMark x1="61750" y1="49213" x2="61750" y2="54831"/>
                        <a14:foregroundMark x1="61167" y1="49663" x2="61417" y2="50787"/>
                        <a14:foregroundMark x1="61417" y1="50787" x2="61417" y2="50787"/>
                        <a14:foregroundMark x1="53917" y1="58202" x2="58583" y2="57528"/>
                        <a14:foregroundMark x1="55833" y1="59775" x2="61833" y2="58652"/>
                        <a14:foregroundMark x1="62000" y1="57753" x2="62000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59" t="16326" r="36986" b="40224"/>
          <a:stretch/>
        </p:blipFill>
        <p:spPr bwMode="auto">
          <a:xfrm>
            <a:off x="657991" y="2642068"/>
            <a:ext cx="195168" cy="2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LED Tutorial - Learn the basics - Bald Engineer">
            <a:extLst>
              <a:ext uri="{FF2B5EF4-FFF2-40B4-BE49-F238E27FC236}">
                <a16:creationId xmlns:a16="http://schemas.microsoft.com/office/drawing/2014/main" id="{777C7BBE-A776-4E32-819B-CBA946AF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76" b="58427" l="6500" r="16333">
                        <a14:foregroundMark x1="8583" y1="58427" x2="15167" y2="57753"/>
                        <a14:foregroundMark x1="10417" y1="20000" x2="11583" y2="19101"/>
                        <a14:foregroundMark x1="13667" y1="19775" x2="14500" y2="24045"/>
                        <a14:foregroundMark x1="14417" y1="23371" x2="15167" y2="31461"/>
                        <a14:foregroundMark x1="15167" y1="24045" x2="15167" y2="24045"/>
                        <a14:foregroundMark x1="15667" y1="30562" x2="15667" y2="30562"/>
                        <a14:foregroundMark x1="15667" y1="50562" x2="15667" y2="50562"/>
                        <a14:foregroundMark x1="16333" y1="57753" x2="16333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6" t="15298" r="82746" b="39734"/>
          <a:stretch/>
        </p:blipFill>
        <p:spPr bwMode="auto">
          <a:xfrm>
            <a:off x="1764507" y="2965171"/>
            <a:ext cx="210986" cy="2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4D5F137-74DA-4BE9-A947-C5E08020E27C}"/>
              </a:ext>
            </a:extLst>
          </p:cNvPr>
          <p:cNvCxnSpPr>
            <a:cxnSpLocks/>
          </p:cNvCxnSpPr>
          <p:nvPr/>
        </p:nvCxnSpPr>
        <p:spPr>
          <a:xfrm>
            <a:off x="755575" y="2255709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F736FEC-5B7D-4B4B-A5AE-5DF1D4AA22B3}"/>
              </a:ext>
            </a:extLst>
          </p:cNvPr>
          <p:cNvCxnSpPr>
            <a:cxnSpLocks/>
          </p:cNvCxnSpPr>
          <p:nvPr/>
        </p:nvCxnSpPr>
        <p:spPr>
          <a:xfrm>
            <a:off x="755575" y="2934456"/>
            <a:ext cx="0" cy="83227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7A2967-98D3-4D22-AD8C-638E38604ACC}"/>
              </a:ext>
            </a:extLst>
          </p:cNvPr>
          <p:cNvSpPr txBox="1"/>
          <p:nvPr/>
        </p:nvSpPr>
        <p:spPr>
          <a:xfrm>
            <a:off x="2231616" y="3588237"/>
            <a:ext cx="93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02D758-4AE1-46EF-8F88-B07A126EDD0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55575" y="3766728"/>
            <a:ext cx="1476041" cy="617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B1C48B-9E2F-41FA-9154-C1F1334396B6}"/>
              </a:ext>
            </a:extLst>
          </p:cNvPr>
          <p:cNvSpPr txBox="1"/>
          <p:nvPr/>
        </p:nvSpPr>
        <p:spPr>
          <a:xfrm>
            <a:off x="279432" y="190407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저항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2A7E8D-C0F1-4B4E-AAD7-BD4112E49864}"/>
              </a:ext>
            </a:extLst>
          </p:cNvPr>
          <p:cNvSpPr txBox="1"/>
          <p:nvPr/>
        </p:nvSpPr>
        <p:spPr>
          <a:xfrm>
            <a:off x="279432" y="2652958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10D1F0-61BA-49D5-882C-C4593EC2EAC1}"/>
              </a:ext>
            </a:extLst>
          </p:cNvPr>
          <p:cNvCxnSpPr>
            <a:cxnSpLocks/>
          </p:cNvCxnSpPr>
          <p:nvPr/>
        </p:nvCxnSpPr>
        <p:spPr>
          <a:xfrm>
            <a:off x="1862205" y="2112834"/>
            <a:ext cx="547089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FE49042-9BF1-422E-A54F-C8B2C0E49DD9}"/>
              </a:ext>
            </a:extLst>
          </p:cNvPr>
          <p:cNvCxnSpPr>
            <a:cxnSpLocks/>
          </p:cNvCxnSpPr>
          <p:nvPr/>
        </p:nvCxnSpPr>
        <p:spPr>
          <a:xfrm flipV="1">
            <a:off x="1862205" y="2112834"/>
            <a:ext cx="0" cy="43410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8B4E996F-F5EE-465D-B909-2990623D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59221" y="2451143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62FE0E4-E0BC-4774-87AF-1C243359022B}"/>
              </a:ext>
            </a:extLst>
          </p:cNvPr>
          <p:cNvSpPr txBox="1"/>
          <p:nvPr/>
        </p:nvSpPr>
        <p:spPr>
          <a:xfrm>
            <a:off x="1393857" y="2599397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저항</a:t>
            </a:r>
            <a:endParaRPr lang="ko-KR" altLang="en-US" sz="13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D2D09B-467F-4896-B47D-554945F9A7E8}"/>
              </a:ext>
            </a:extLst>
          </p:cNvPr>
          <p:cNvSpPr txBox="1"/>
          <p:nvPr/>
        </p:nvSpPr>
        <p:spPr>
          <a:xfrm>
            <a:off x="1371867" y="297562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424A1BD-150E-4BC8-92E5-E32781C0F0F2}"/>
              </a:ext>
            </a:extLst>
          </p:cNvPr>
          <p:cNvCxnSpPr>
            <a:cxnSpLocks/>
          </p:cNvCxnSpPr>
          <p:nvPr/>
        </p:nvCxnSpPr>
        <p:spPr>
          <a:xfrm flipV="1">
            <a:off x="1870000" y="3264138"/>
            <a:ext cx="0" cy="50259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핀헤더 PIN HEADER Single 1X40pin - 2.54mm (S/T)_11.5MM(총높이) (단위/10EA) - 인투피온">
            <a:extLst>
              <a:ext uri="{FF2B5EF4-FFF2-40B4-BE49-F238E27FC236}">
                <a16:creationId xmlns:a16="http://schemas.microsoft.com/office/drawing/2014/main" id="{1A7C0C6D-19ED-4116-B3C8-9AA4253D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40703" r="18994" b="38519"/>
          <a:stretch/>
        </p:blipFill>
        <p:spPr bwMode="auto">
          <a:xfrm>
            <a:off x="1349326" y="1650720"/>
            <a:ext cx="81953" cy="3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550747C-7ED5-44EC-B40F-07E1DD650B4C}"/>
              </a:ext>
            </a:extLst>
          </p:cNvPr>
          <p:cNvCxnSpPr>
            <a:cxnSpLocks/>
          </p:cNvCxnSpPr>
          <p:nvPr/>
        </p:nvCxnSpPr>
        <p:spPr>
          <a:xfrm>
            <a:off x="1393857" y="1969959"/>
            <a:ext cx="147263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25B9EDE-75E3-4F34-AE01-B3DDFEED548C}"/>
              </a:ext>
            </a:extLst>
          </p:cNvPr>
          <p:cNvSpPr txBox="1"/>
          <p:nvPr/>
        </p:nvSpPr>
        <p:spPr>
          <a:xfrm>
            <a:off x="818135" y="827727"/>
            <a:ext cx="21696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핀 헤더</a:t>
            </a:r>
            <a:r>
              <a:rPr lang="en-US" altLang="ko-KR" sz="1300" dirty="0"/>
              <a:t>(</a:t>
            </a:r>
            <a:r>
              <a:rPr lang="ko-KR" altLang="en-US" sz="1300" dirty="0"/>
              <a:t>설정 모드 사용시 점퍼선으로 </a:t>
            </a:r>
            <a:r>
              <a:rPr lang="en-US" altLang="ko-KR" sz="1300" dirty="0"/>
              <a:t>3v3</a:t>
            </a:r>
            <a:r>
              <a:rPr lang="ko-KR" altLang="en-US" sz="1300" dirty="0"/>
              <a:t>와 연결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D55D85D-EF90-41F5-A505-4CA06351D41A}"/>
              </a:ext>
            </a:extLst>
          </p:cNvPr>
          <p:cNvCxnSpPr>
            <a:cxnSpLocks/>
            <a:stCxn id="70" idx="2"/>
            <a:endCxn id="7178" idx="3"/>
          </p:cNvCxnSpPr>
          <p:nvPr/>
        </p:nvCxnSpPr>
        <p:spPr>
          <a:xfrm flipH="1">
            <a:off x="1431279" y="1320170"/>
            <a:ext cx="471701" cy="52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ED95FB9-E7C1-4383-9423-710D38A5F82D}"/>
              </a:ext>
            </a:extLst>
          </p:cNvPr>
          <p:cNvSpPr txBox="1"/>
          <p:nvPr/>
        </p:nvSpPr>
        <p:spPr>
          <a:xfrm>
            <a:off x="6288191" y="3362493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E04BCD-418A-4021-9911-F52ACB4D077C}"/>
              </a:ext>
            </a:extLst>
          </p:cNvPr>
          <p:cNvSpPr txBox="1"/>
          <p:nvPr/>
        </p:nvSpPr>
        <p:spPr>
          <a:xfrm>
            <a:off x="6313477" y="3024765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3V3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78A9E5F-A8AD-4F34-9D84-265B73377940}"/>
              </a:ext>
            </a:extLst>
          </p:cNvPr>
          <p:cNvCxnSpPr>
            <a:cxnSpLocks/>
          </p:cNvCxnSpPr>
          <p:nvPr/>
        </p:nvCxnSpPr>
        <p:spPr>
          <a:xfrm>
            <a:off x="5861298" y="1445146"/>
            <a:ext cx="28871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82ED88E-CC96-4E75-A172-9C63DE7D6985}"/>
              </a:ext>
            </a:extLst>
          </p:cNvPr>
          <p:cNvCxnSpPr>
            <a:cxnSpLocks/>
          </p:cNvCxnSpPr>
          <p:nvPr/>
        </p:nvCxnSpPr>
        <p:spPr>
          <a:xfrm flipV="1">
            <a:off x="8748464" y="1460401"/>
            <a:ext cx="0" cy="1749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636F59F-028A-4731-B7F3-CE3F0CE05F3C}"/>
              </a:ext>
            </a:extLst>
          </p:cNvPr>
          <p:cNvCxnSpPr>
            <a:cxnSpLocks/>
          </p:cNvCxnSpPr>
          <p:nvPr/>
        </p:nvCxnSpPr>
        <p:spPr>
          <a:xfrm>
            <a:off x="6984144" y="3209431"/>
            <a:ext cx="17643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C180516-845D-4FEF-B4B6-5F0EEACB4809}"/>
              </a:ext>
            </a:extLst>
          </p:cNvPr>
          <p:cNvCxnSpPr>
            <a:cxnSpLocks/>
          </p:cNvCxnSpPr>
          <p:nvPr/>
        </p:nvCxnSpPr>
        <p:spPr>
          <a:xfrm>
            <a:off x="6989991" y="3563430"/>
            <a:ext cx="462329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3905890-0781-4D6D-A5BD-302946870B40}"/>
              </a:ext>
            </a:extLst>
          </p:cNvPr>
          <p:cNvCxnSpPr>
            <a:cxnSpLocks/>
          </p:cNvCxnSpPr>
          <p:nvPr/>
        </p:nvCxnSpPr>
        <p:spPr>
          <a:xfrm>
            <a:off x="7452320" y="2112834"/>
            <a:ext cx="0" cy="144572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05DF09D-446A-4DC4-AB7A-84D1AA722EA7}"/>
              </a:ext>
            </a:extLst>
          </p:cNvPr>
          <p:cNvCxnSpPr>
            <a:cxnSpLocks/>
          </p:cNvCxnSpPr>
          <p:nvPr/>
        </p:nvCxnSpPr>
        <p:spPr>
          <a:xfrm flipV="1">
            <a:off x="5855965" y="2105021"/>
            <a:ext cx="1596355" cy="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CBC84DA-3A8A-4704-B569-B479BB3A0211}"/>
              </a:ext>
            </a:extLst>
          </p:cNvPr>
          <p:cNvSpPr txBox="1"/>
          <p:nvPr/>
        </p:nvSpPr>
        <p:spPr>
          <a:xfrm>
            <a:off x="5634448" y="3762033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RX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E17AA4-E2C9-4DC8-985A-90E52C14CC69}"/>
              </a:ext>
            </a:extLst>
          </p:cNvPr>
          <p:cNvSpPr txBox="1"/>
          <p:nvPr/>
        </p:nvSpPr>
        <p:spPr>
          <a:xfrm>
            <a:off x="5647679" y="4124195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TX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C79FD00-E13D-453A-94EA-23B2330801AB}"/>
              </a:ext>
            </a:extLst>
          </p:cNvPr>
          <p:cNvCxnSpPr>
            <a:cxnSpLocks/>
          </p:cNvCxnSpPr>
          <p:nvPr/>
        </p:nvCxnSpPr>
        <p:spPr>
          <a:xfrm>
            <a:off x="6989991" y="3946699"/>
            <a:ext cx="76368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7383EC7-892A-4792-BA26-FECCCA4ED824}"/>
              </a:ext>
            </a:extLst>
          </p:cNvPr>
          <p:cNvCxnSpPr>
            <a:cxnSpLocks/>
          </p:cNvCxnSpPr>
          <p:nvPr/>
        </p:nvCxnSpPr>
        <p:spPr>
          <a:xfrm>
            <a:off x="5855965" y="2000393"/>
            <a:ext cx="1897707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831ED6A-4066-442F-899E-AEEF96898AD6}"/>
              </a:ext>
            </a:extLst>
          </p:cNvPr>
          <p:cNvCxnSpPr>
            <a:cxnSpLocks/>
          </p:cNvCxnSpPr>
          <p:nvPr/>
        </p:nvCxnSpPr>
        <p:spPr>
          <a:xfrm>
            <a:off x="7753672" y="1995326"/>
            <a:ext cx="0" cy="195137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C6951B-8131-48AF-B5C7-D8039A3938A5}"/>
              </a:ext>
            </a:extLst>
          </p:cNvPr>
          <p:cNvCxnSpPr>
            <a:cxnSpLocks/>
          </p:cNvCxnSpPr>
          <p:nvPr/>
        </p:nvCxnSpPr>
        <p:spPr>
          <a:xfrm>
            <a:off x="6989991" y="4308861"/>
            <a:ext cx="966385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1982D4C-C4D5-4485-B2F6-8C6EE0895094}"/>
              </a:ext>
            </a:extLst>
          </p:cNvPr>
          <p:cNvCxnSpPr>
            <a:cxnSpLocks/>
          </p:cNvCxnSpPr>
          <p:nvPr/>
        </p:nvCxnSpPr>
        <p:spPr>
          <a:xfrm>
            <a:off x="5875887" y="1844824"/>
            <a:ext cx="2080489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B967814-FC07-428E-9EDF-76E70F293112}"/>
              </a:ext>
            </a:extLst>
          </p:cNvPr>
          <p:cNvCxnSpPr>
            <a:cxnSpLocks/>
          </p:cNvCxnSpPr>
          <p:nvPr/>
        </p:nvCxnSpPr>
        <p:spPr>
          <a:xfrm>
            <a:off x="7958126" y="1854086"/>
            <a:ext cx="0" cy="2454775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EBED683-513E-44FE-939C-1A2172508154}"/>
              </a:ext>
            </a:extLst>
          </p:cNvPr>
          <p:cNvSpPr txBox="1"/>
          <p:nvPr/>
        </p:nvSpPr>
        <p:spPr>
          <a:xfrm>
            <a:off x="2244846" y="4180438"/>
            <a:ext cx="177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USART1 RS232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C2E309C4-15D5-4D6A-A08D-A18794115315}"/>
              </a:ext>
            </a:extLst>
          </p:cNvPr>
          <p:cNvGrpSpPr/>
          <p:nvPr/>
        </p:nvGrpSpPr>
        <p:grpSpPr>
          <a:xfrm>
            <a:off x="318058" y="894116"/>
            <a:ext cx="7596914" cy="5367298"/>
            <a:chOff x="-8380" y="1031957"/>
            <a:chExt cx="7596914" cy="53672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EF04BB-4DF1-42BD-AE7A-C31C154F4FC5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EE8112-B065-481A-AAAC-62D62E7E5445}"/>
                </a:ext>
              </a:extLst>
            </p:cNvPr>
            <p:cNvGrpSpPr/>
            <p:nvPr/>
          </p:nvGrpSpPr>
          <p:grpSpPr>
            <a:xfrm>
              <a:off x="364494" y="1031957"/>
              <a:ext cx="7224040" cy="5367298"/>
              <a:chOff x="364494" y="1031957"/>
              <a:chExt cx="7224040" cy="5367298"/>
            </a:xfrm>
          </p:grpSpPr>
          <p:pic>
            <p:nvPicPr>
              <p:cNvPr id="9" name="그림 8" descr="회로, 전자기기이(가) 표시된 사진&#10;&#10;자동 생성된 설명">
                <a:extLst>
                  <a:ext uri="{FF2B5EF4-FFF2-40B4-BE49-F238E27FC236}">
                    <a16:creationId xmlns:a16="http://schemas.microsoft.com/office/drawing/2014/main" id="{B603554E-C391-428C-8859-9F301E717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2" t="3563" r="10500" b="2638"/>
              <a:stretch/>
            </p:blipFill>
            <p:spPr>
              <a:xfrm rot="10800000">
                <a:off x="1179822" y="1031957"/>
                <a:ext cx="6408712" cy="536729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692240-4451-42B4-8621-965814447999}"/>
                  </a:ext>
                </a:extLst>
              </p:cNvPr>
              <p:cNvSpPr txBox="1"/>
              <p:nvPr/>
            </p:nvSpPr>
            <p:spPr>
              <a:xfrm>
                <a:off x="364494" y="4005064"/>
                <a:ext cx="62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VCC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CE46F-9AE5-4F28-AD76-48175171916F}"/>
                  </a:ext>
                </a:extLst>
              </p:cNvPr>
              <p:cNvSpPr txBox="1"/>
              <p:nvPr/>
            </p:nvSpPr>
            <p:spPr>
              <a:xfrm>
                <a:off x="2123728" y="4374396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651331-D3BF-4E9E-8BD5-02D63EDDBF6F}"/>
                  </a:ext>
                </a:extLst>
              </p:cNvPr>
              <p:cNvSpPr txBox="1"/>
              <p:nvPr/>
            </p:nvSpPr>
            <p:spPr>
              <a:xfrm>
                <a:off x="2085448" y="4005064"/>
                <a:ext cx="783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Tx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4375-4AF6-452B-949B-ABA5934A99BA}"/>
                  </a:ext>
                </a:extLst>
              </p:cNvPr>
              <p:cNvSpPr txBox="1"/>
              <p:nvPr/>
            </p:nvSpPr>
            <p:spPr>
              <a:xfrm>
                <a:off x="1973444" y="3635732"/>
                <a:ext cx="817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Rx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785D7C9-BB13-4334-9D41-8F3401BF0434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987421" y="4189730"/>
                <a:ext cx="41622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C718DB5-451C-4284-BFD0-5FE6A3DDCC1C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1835696" y="4318067"/>
                <a:ext cx="288032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042D35CC-C59E-4DAB-8D1E-B57A776F6AE9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 flipV="1">
                <a:off x="1746282" y="3948735"/>
                <a:ext cx="339166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F0ACD3C6-C5E4-484D-89DC-F23DB760939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1665843" y="3563724"/>
                <a:ext cx="307601" cy="2566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57492-35D2-4CFC-8441-F105C79E0D5B}"/>
                  </a:ext>
                </a:extLst>
              </p:cNvPr>
              <p:cNvSpPr txBox="1"/>
              <p:nvPr/>
            </p:nvSpPr>
            <p:spPr>
              <a:xfrm>
                <a:off x="2339752" y="2330632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3.3v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CA013-AB07-4406-85FB-776332CA5B2C}"/>
                  </a:ext>
                </a:extLst>
              </p:cNvPr>
              <p:cNvSpPr txBox="1"/>
              <p:nvPr/>
            </p:nvSpPr>
            <p:spPr>
              <a:xfrm>
                <a:off x="3896308" y="1988840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64EA827-8E12-43CD-ADFD-C63EB0A8F1C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2974862" y="2145966"/>
                <a:ext cx="300994" cy="369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27D4303-F480-4861-B8CE-A262F2D50E98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 flipV="1">
                <a:off x="3419872" y="2145966"/>
                <a:ext cx="476436" cy="275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22F3A-B1D1-472F-BDFD-5D618D139E5A}"/>
                  </a:ext>
                </a:extLst>
              </p:cNvPr>
              <p:cNvSpPr txBox="1"/>
              <p:nvPr/>
            </p:nvSpPr>
            <p:spPr>
              <a:xfrm>
                <a:off x="364494" y="5157192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status</a:t>
                </a:r>
                <a:endParaRPr lang="ko-KR" altLang="en-US" b="1" dirty="0"/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7D9DBB1-A1E6-4D16-BC64-82307B4EC6BF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1206391" y="5341858"/>
                <a:ext cx="19725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B051AD-4DA8-459A-A857-8EC557634E94}"/>
                  </a:ext>
                </a:extLst>
              </p:cNvPr>
              <p:cNvSpPr txBox="1"/>
              <p:nvPr/>
            </p:nvSpPr>
            <p:spPr>
              <a:xfrm>
                <a:off x="2070094" y="5392381"/>
                <a:ext cx="1784463" cy="369332"/>
              </a:xfrm>
              <a:prstGeom prst="rect">
                <a:avLst/>
              </a:prstGeom>
              <a:solidFill>
                <a:srgbClr val="0C3D28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>
                        <a:lumMod val="95000"/>
                      </a:schemeClr>
                    </a:solidFill>
                  </a:rPr>
                  <a:t>Connect check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6D4EB11-C73D-4CFA-BD3B-B3F837D81A6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1835696" y="5341858"/>
                <a:ext cx="234398" cy="235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A5E386-7988-4506-A6B2-4F1971BE8032}"/>
                  </a:ext>
                </a:extLst>
              </p:cNvPr>
              <p:cNvSpPr txBox="1"/>
              <p:nvPr/>
            </p:nvSpPr>
            <p:spPr>
              <a:xfrm>
                <a:off x="3854557" y="3285275"/>
                <a:ext cx="11834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Tx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968737-C978-4E31-9C55-AA82840F5B94}"/>
                  </a:ext>
                </a:extLst>
              </p:cNvPr>
              <p:cNvSpPr txBox="1"/>
              <p:nvPr/>
            </p:nvSpPr>
            <p:spPr>
              <a:xfrm>
                <a:off x="1871800" y="2905609"/>
                <a:ext cx="12111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Rx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27AE418-31CA-47C2-9852-3DA60687F862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>
                <a:off x="3635897" y="3446858"/>
                <a:ext cx="218660" cy="1888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57390B4F-239D-46DC-A204-BC6E4F5C6AB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3082965" y="3067192"/>
                <a:ext cx="0" cy="6498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A5A308-1B76-4F69-8238-C4F2B3F1EFD0}"/>
                  </a:ext>
                </a:extLst>
              </p:cNvPr>
              <p:cNvSpPr txBox="1"/>
              <p:nvPr/>
            </p:nvSpPr>
            <p:spPr>
              <a:xfrm>
                <a:off x="628962" y="6106867"/>
                <a:ext cx="48442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b="1" dirty="0"/>
                  <a:t>LED</a:t>
                </a:r>
                <a:endParaRPr lang="ko-KR" altLang="en-US" sz="13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F7295C-D53F-47D0-A2CF-AA217ED0CB83}"/>
                  </a:ext>
                </a:extLst>
              </p:cNvPr>
              <p:cNvSpPr txBox="1"/>
              <p:nvPr/>
            </p:nvSpPr>
            <p:spPr>
              <a:xfrm>
                <a:off x="3864755" y="5024557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B511FBE-E560-4A3A-A1FE-CA2140278106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3491880" y="5209223"/>
                <a:ext cx="37287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FE0FCDC-C6B0-477A-9381-FE44456C277A}"/>
                  </a:ext>
                </a:extLst>
              </p:cNvPr>
              <p:cNvGrpSpPr/>
              <p:nvPr/>
            </p:nvGrpSpPr>
            <p:grpSpPr>
              <a:xfrm>
                <a:off x="1403648" y="1988840"/>
                <a:ext cx="1872208" cy="2605756"/>
                <a:chOff x="1403648" y="1988840"/>
                <a:chExt cx="1872208" cy="2605756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5D55A8C0-683A-4485-B067-5F6F575D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0" cy="260575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ACB5DEA-B0C2-45D2-B541-E9ADED624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187220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C065A1E-3235-4579-84CB-53135D457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5856" y="1988840"/>
                  <a:ext cx="0" cy="15712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E4AD0F6-2A5C-48A9-A83F-869ED0D5E0CA}"/>
                  </a:ext>
                </a:extLst>
              </p:cNvPr>
              <p:cNvGrpSpPr/>
              <p:nvPr/>
            </p:nvGrpSpPr>
            <p:grpSpPr>
              <a:xfrm>
                <a:off x="1619672" y="1844824"/>
                <a:ext cx="2016226" cy="2749772"/>
                <a:chOff x="1619672" y="1844824"/>
                <a:chExt cx="2016226" cy="2749772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F1DF1AC-F629-4F0F-8AC0-4BCA8D824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52778" cy="2733646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9C8D5DBB-692A-481A-92DC-0BB29AA76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2016225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CC40EA5-07CB-41EA-8CE0-0D2D45ADB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35897" y="1844824"/>
                  <a:ext cx="1" cy="180020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D9AD518-2CCD-43E4-847D-85350D786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1880" y="3645024"/>
                  <a:ext cx="144016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B1AE363-A424-48B2-A8DE-C3AC8CF324DA}"/>
                  </a:ext>
                </a:extLst>
              </p:cNvPr>
              <p:cNvGrpSpPr/>
              <p:nvPr/>
            </p:nvGrpSpPr>
            <p:grpSpPr>
              <a:xfrm>
                <a:off x="1746282" y="3717032"/>
                <a:ext cx="1417723" cy="877564"/>
                <a:chOff x="1746282" y="3717032"/>
                <a:chExt cx="1417723" cy="877564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89244B69-8E90-4391-B259-0413965F6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0" cy="8775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2B14F87D-23E6-427F-8251-8AB77152D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1417723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FF808C9-10AB-45F3-BD97-F83FF9C14974}"/>
                  </a:ext>
                </a:extLst>
              </p:cNvPr>
              <p:cNvGrpSpPr/>
              <p:nvPr/>
            </p:nvGrpSpPr>
            <p:grpSpPr>
              <a:xfrm>
                <a:off x="1781093" y="1916832"/>
                <a:ext cx="1588451" cy="2677764"/>
                <a:chOff x="1781093" y="1916832"/>
                <a:chExt cx="1588451" cy="2677764"/>
              </a:xfrm>
            </p:grpSpPr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C67A10A2-98E2-4048-BC5C-06AE07207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1093" y="1916832"/>
                  <a:ext cx="38760" cy="26777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AA67E06-81B8-4317-B45E-877E01B09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6793" y="1916832"/>
                  <a:ext cx="1582751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FC884F1-63B5-49AC-8A1C-4A58ED04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096" y="1916832"/>
                  <a:ext cx="2448" cy="229133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9205D89-C9A6-41EB-95EE-632180CE65E8}"/>
                  </a:ext>
                </a:extLst>
              </p:cNvPr>
              <p:cNvGrpSpPr/>
              <p:nvPr/>
            </p:nvGrpSpPr>
            <p:grpSpPr>
              <a:xfrm>
                <a:off x="1475656" y="5229200"/>
                <a:ext cx="270626" cy="720080"/>
                <a:chOff x="1475656" y="5229200"/>
                <a:chExt cx="270626" cy="72008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F42BD1AB-4E2F-4EED-B074-7871B724D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5656" y="5229200"/>
                  <a:ext cx="0" cy="5760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4513129F-9580-46C5-A8EC-F2D84A3ED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7664" y="5949280"/>
                  <a:ext cx="19861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1D4F0A6-28C6-483C-8C90-3BEE07ABD038}"/>
                  </a:ext>
                </a:extLst>
              </p:cNvPr>
              <p:cNvGrpSpPr/>
              <p:nvPr/>
            </p:nvGrpSpPr>
            <p:grpSpPr>
              <a:xfrm>
                <a:off x="1832596" y="5209223"/>
                <a:ext cx="1669482" cy="738664"/>
                <a:chOff x="1832596" y="5209223"/>
                <a:chExt cx="1669482" cy="738664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E39B86FB-F9DF-4AF0-81BE-35AD1930E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2596" y="5209223"/>
                  <a:ext cx="3100" cy="59604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F80BD01-8395-4515-B9F3-9D05923F37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5866" y="5937687"/>
                  <a:ext cx="1576014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35DB869-9AC2-48AA-83C6-9A3157AF6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5229200"/>
                  <a:ext cx="0" cy="71868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3CEA966-EFCC-4BEF-9B37-F94EABD9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7096" y="5209223"/>
                  <a:ext cx="13498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DA4E46B-B6B8-4750-8F19-43F44B9D5FD6}"/>
                  </a:ext>
                </a:extLst>
              </p:cNvPr>
              <p:cNvGrpSpPr/>
              <p:nvPr/>
            </p:nvGrpSpPr>
            <p:grpSpPr>
              <a:xfrm>
                <a:off x="1272655" y="5244436"/>
                <a:ext cx="487932" cy="282088"/>
                <a:chOff x="1272655" y="5244436"/>
                <a:chExt cx="487932" cy="282088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F205BC8-9911-4BB9-AC13-E6E74D964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56480" y="5244436"/>
                  <a:ext cx="4107" cy="282088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776C2BA-D72C-4C92-9F54-A610B288A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655" y="5507243"/>
                  <a:ext cx="487932" cy="0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E5001BC2-7FF5-46D3-AB8C-06787AE38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79" y="5517232"/>
                <a:ext cx="280823" cy="5981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39F668-4B40-4777-AE1E-57A2F1928F94}"/>
                  </a:ext>
                </a:extLst>
              </p:cNvPr>
              <p:cNvSpPr txBox="1"/>
              <p:nvPr/>
            </p:nvSpPr>
            <p:spPr>
              <a:xfrm>
                <a:off x="628962" y="5850707"/>
                <a:ext cx="51809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b="1"/>
                  <a:t>저항</a:t>
                </a:r>
                <a:endParaRPr lang="ko-KR" altLang="en-US" sz="1300" b="1" dirty="0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727A53F-3B68-469E-9AC8-32C1605EB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8" y="5608694"/>
                <a:ext cx="440448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A46CBA4-E736-47F5-BAB8-47455F33D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577047"/>
                <a:ext cx="787608" cy="3106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26B4DA2-BDB4-41DA-9D16-FDFC04BEFD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7" y="5960061"/>
                <a:ext cx="379325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6085C888-9789-4D59-8329-ECF94E7CC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960061"/>
                <a:ext cx="743318" cy="279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312D48-4623-4421-9C57-8D37D32C4D49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기판 앞면</a:t>
            </a:r>
          </a:p>
        </p:txBody>
      </p:sp>
    </p:spTree>
    <p:extLst>
      <p:ext uri="{BB962C8B-B14F-4D97-AF65-F5344CB8AC3E}">
        <p14:creationId xmlns:p14="http://schemas.microsoft.com/office/powerpoint/2010/main" val="398068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7F7CC2-3A8C-4E7F-80B3-68BD4F9C52D8}"/>
              </a:ext>
            </a:extLst>
          </p:cNvPr>
          <p:cNvGrpSpPr/>
          <p:nvPr/>
        </p:nvGrpSpPr>
        <p:grpSpPr>
          <a:xfrm>
            <a:off x="588472" y="1052736"/>
            <a:ext cx="7271288" cy="5128355"/>
            <a:chOff x="-8380" y="1127883"/>
            <a:chExt cx="7271288" cy="5128355"/>
          </a:xfrm>
        </p:grpSpPr>
        <p:pic>
          <p:nvPicPr>
            <p:cNvPr id="62" name="그림 61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90CBF935-DE07-45BA-AF85-3FD3556E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1" t="3800" r="6362" b="2389"/>
            <a:stretch/>
          </p:blipFill>
          <p:spPr>
            <a:xfrm rot="10800000" flipH="1">
              <a:off x="1173845" y="1127883"/>
              <a:ext cx="6089063" cy="512835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B9B24B-24DA-4988-872E-91400A25165C}"/>
                </a:ext>
              </a:extLst>
            </p:cNvPr>
            <p:cNvSpPr txBox="1"/>
            <p:nvPr/>
          </p:nvSpPr>
          <p:spPr>
            <a:xfrm>
              <a:off x="364494" y="400506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VCC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E1EBE5-0557-4AA3-BF11-6A2C6649DF6C}"/>
                </a:ext>
              </a:extLst>
            </p:cNvPr>
            <p:cNvSpPr txBox="1"/>
            <p:nvPr/>
          </p:nvSpPr>
          <p:spPr>
            <a:xfrm>
              <a:off x="2123728" y="4374396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45B46-BE7A-4D08-ABF8-BF9BD84C24B7}"/>
                </a:ext>
              </a:extLst>
            </p:cNvPr>
            <p:cNvSpPr txBox="1"/>
            <p:nvPr/>
          </p:nvSpPr>
          <p:spPr>
            <a:xfrm>
              <a:off x="2085448" y="4005064"/>
              <a:ext cx="783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Tx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890342-72B2-4BE2-8885-0254F1DD3C12}"/>
                </a:ext>
              </a:extLst>
            </p:cNvPr>
            <p:cNvSpPr txBox="1"/>
            <p:nvPr/>
          </p:nvSpPr>
          <p:spPr>
            <a:xfrm>
              <a:off x="1973444" y="3635732"/>
              <a:ext cx="81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Rx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0E0E125-0CE0-4751-8E6C-9D0A94993C88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987421" y="4189730"/>
              <a:ext cx="4162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E37ED1A-AE83-46F4-9F8E-27A62E18A919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1835696" y="4318067"/>
              <a:ext cx="288032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4528DAE-6E53-48CB-B741-23DFA6A3C11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1746282" y="3948735"/>
              <a:ext cx="339166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F09A765-D43B-47B7-8070-2DDE5625A113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 flipV="1">
              <a:off x="1665843" y="3563724"/>
              <a:ext cx="307601" cy="256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0DB184-0748-475D-A166-D1DDFC18655A}"/>
                </a:ext>
              </a:extLst>
            </p:cNvPr>
            <p:cNvSpPr txBox="1"/>
            <p:nvPr/>
          </p:nvSpPr>
          <p:spPr>
            <a:xfrm>
              <a:off x="2339752" y="2330632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3.3v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2452E9-579B-48BC-BD90-D1BF6D0EB715}"/>
                </a:ext>
              </a:extLst>
            </p:cNvPr>
            <p:cNvSpPr txBox="1"/>
            <p:nvPr/>
          </p:nvSpPr>
          <p:spPr>
            <a:xfrm>
              <a:off x="3896308" y="1988840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F8255A7C-0E01-4951-8BFC-11D551F67EE1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974862" y="2188524"/>
              <a:ext cx="226351" cy="326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A7CDBB1-2B10-46E1-B370-422C0006075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284221" y="2173506"/>
              <a:ext cx="612087" cy="15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D5237B9-A1FA-4BAF-ACB2-31B112F8C751}"/>
                </a:ext>
              </a:extLst>
            </p:cNvPr>
            <p:cNvSpPr txBox="1"/>
            <p:nvPr/>
          </p:nvSpPr>
          <p:spPr>
            <a:xfrm>
              <a:off x="364494" y="515719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status</a:t>
              </a:r>
              <a:endParaRPr lang="ko-KR" altLang="en-US" b="1" dirty="0"/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BCF87AC-5BC4-4501-A3E3-B79F46598D8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1206391" y="5341858"/>
              <a:ext cx="1972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802871-48C9-432B-9F14-92A7AC5B5649}"/>
                </a:ext>
              </a:extLst>
            </p:cNvPr>
            <p:cNvSpPr txBox="1"/>
            <p:nvPr/>
          </p:nvSpPr>
          <p:spPr>
            <a:xfrm>
              <a:off x="1942956" y="5206451"/>
              <a:ext cx="1399925" cy="292388"/>
            </a:xfrm>
            <a:prstGeom prst="rect">
              <a:avLst/>
            </a:prstGeom>
            <a:solidFill>
              <a:srgbClr val="0C3D28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>
                      <a:lumMod val="95000"/>
                    </a:schemeClr>
                  </a:solidFill>
                </a:rPr>
                <a:t>Connect check</a:t>
              </a:r>
              <a:endParaRPr lang="ko-KR" altLang="en-US" sz="13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3E39E968-0F69-42DD-AC34-F22A8621BA0F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 flipV="1">
              <a:off x="1810642" y="5079733"/>
              <a:ext cx="132314" cy="272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DB7508C-62D2-435B-9214-5FD84B96A3C5}"/>
                </a:ext>
              </a:extLst>
            </p:cNvPr>
            <p:cNvSpPr txBox="1"/>
            <p:nvPr/>
          </p:nvSpPr>
          <p:spPr>
            <a:xfrm>
              <a:off x="3854557" y="3285275"/>
              <a:ext cx="11834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Tx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1014A2-6238-4904-AEC7-77979C2527BD}"/>
                </a:ext>
              </a:extLst>
            </p:cNvPr>
            <p:cNvSpPr txBox="1"/>
            <p:nvPr/>
          </p:nvSpPr>
          <p:spPr>
            <a:xfrm>
              <a:off x="1871800" y="2905609"/>
              <a:ext cx="1211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Rx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298F9B5-7A04-4BB2-BC46-25B4C66EDCD5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3570560" y="3446858"/>
              <a:ext cx="283997" cy="15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82AD944-8985-487A-9468-8791CED32BE3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3082965" y="3067192"/>
              <a:ext cx="0" cy="5685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C665AD-38E2-4CC8-AED4-EC5D2924AE38}"/>
                </a:ext>
              </a:extLst>
            </p:cNvPr>
            <p:cNvSpPr txBox="1"/>
            <p:nvPr/>
          </p:nvSpPr>
          <p:spPr>
            <a:xfrm>
              <a:off x="3864755" y="5024557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D86BF26E-6529-4F8F-B15B-DE86631F8EDE}"/>
                </a:ext>
              </a:extLst>
            </p:cNvPr>
            <p:cNvCxnSpPr>
              <a:cxnSpLocks/>
              <a:stCxn id="84" idx="1"/>
            </p:cNvCxnSpPr>
            <p:nvPr/>
          </p:nvCxnSpPr>
          <p:spPr>
            <a:xfrm flipH="1" flipV="1">
              <a:off x="3367096" y="5105673"/>
              <a:ext cx="497659" cy="103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A8DA331-0189-4DBC-8296-E01446E43782}"/>
                </a:ext>
              </a:extLst>
            </p:cNvPr>
            <p:cNvGrpSpPr/>
            <p:nvPr/>
          </p:nvGrpSpPr>
          <p:grpSpPr>
            <a:xfrm>
              <a:off x="1403648" y="2031398"/>
              <a:ext cx="1800200" cy="2563198"/>
              <a:chOff x="1403648" y="2031398"/>
              <a:chExt cx="1800200" cy="256319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475222B-E2A0-48CE-86BC-A01B596D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0" cy="2532253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AE2317E-57F3-414D-B82E-533192BBB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1800200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4A8B610-87FE-4CFD-9C56-0F2CFFA75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031398"/>
                <a:ext cx="0" cy="157126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EE16CAF-0CDA-4675-A822-62C4A1B07761}"/>
                </a:ext>
              </a:extLst>
            </p:cNvPr>
            <p:cNvGrpSpPr/>
            <p:nvPr/>
          </p:nvGrpSpPr>
          <p:grpSpPr>
            <a:xfrm>
              <a:off x="1619461" y="1914057"/>
              <a:ext cx="1889414" cy="2680539"/>
              <a:chOff x="1619461" y="1914057"/>
              <a:chExt cx="1889414" cy="2680539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648A7BA-0027-4E48-883F-63E0DF8A5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6832"/>
                <a:ext cx="52989" cy="2677764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ED883CB8-C61F-40F7-8879-6777267A1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4057"/>
                <a:ext cx="1853658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A3A3E181-1213-4E5E-9C80-49D1CB2D3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3119" y="1914058"/>
                <a:ext cx="35756" cy="169438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63B26FD9-44DC-404A-A847-2BD9EF8D8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3608440"/>
                <a:ext cx="14401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E814C0A-D97D-4B74-A8FF-F3607A7139C7}"/>
                </a:ext>
              </a:extLst>
            </p:cNvPr>
            <p:cNvGrpSpPr/>
            <p:nvPr/>
          </p:nvGrpSpPr>
          <p:grpSpPr>
            <a:xfrm>
              <a:off x="1746282" y="3691168"/>
              <a:ext cx="1439929" cy="903428"/>
              <a:chOff x="1746282" y="3691168"/>
              <a:chExt cx="1439929" cy="903428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4F1CD11B-2DBF-482C-A2B1-DED5C7D69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82" y="3691168"/>
                <a:ext cx="0" cy="903428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4AB726E-196E-4EE1-9663-DCCAE6C46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8488" y="3691168"/>
                <a:ext cx="1417723" cy="0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14C6258-74B0-41EC-AEFA-F231F02F61CB}"/>
                </a:ext>
              </a:extLst>
            </p:cNvPr>
            <p:cNvGrpSpPr/>
            <p:nvPr/>
          </p:nvGrpSpPr>
          <p:grpSpPr>
            <a:xfrm>
              <a:off x="1763689" y="1966554"/>
              <a:ext cx="1523007" cy="2628041"/>
              <a:chOff x="1781093" y="1916832"/>
              <a:chExt cx="1506501" cy="2677764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C5ECAFF-BC3C-4AB1-A41D-1975E2221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093" y="1916832"/>
                <a:ext cx="38760" cy="2677764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2B17B62-5226-4BAB-9551-D2065AE76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4344" y="1938393"/>
                <a:ext cx="1500801" cy="1146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78D529D-58DB-4E83-A499-5AD6218E5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5146" y="1916832"/>
                <a:ext cx="2448" cy="229133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A06F0676-A02F-48E8-9648-37444716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041850"/>
              <a:ext cx="0" cy="78251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306F6BF-5032-4240-AA7D-7A549E2D6575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830040"/>
              <a:ext cx="307625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A109C06-3EEB-458E-ADE8-2DF55BE93CCF}"/>
                </a:ext>
              </a:extLst>
            </p:cNvPr>
            <p:cNvGrpSpPr/>
            <p:nvPr/>
          </p:nvGrpSpPr>
          <p:grpSpPr>
            <a:xfrm>
              <a:off x="1810642" y="5079733"/>
              <a:ext cx="1556454" cy="744627"/>
              <a:chOff x="1810642" y="5079733"/>
              <a:chExt cx="1556454" cy="744627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09FFA15-0BBE-4D82-8D08-ACEAF2B6E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0642" y="5079733"/>
                <a:ext cx="3100" cy="72553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4BCED3-29FF-4645-B29F-8FA34B3148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3858" y="5824360"/>
                <a:ext cx="1523238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B76BD3E-FDA2-4DA9-8A35-640DED67D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7096" y="5105673"/>
                <a:ext cx="0" cy="7186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089B8FE-45AA-4A74-BC91-A97EC1B12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4890" y="5111071"/>
                <a:ext cx="8220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E384B9D-3CE4-4C93-AFA4-533EE7857ACF}"/>
                </a:ext>
              </a:extLst>
            </p:cNvPr>
            <p:cNvGrpSpPr/>
            <p:nvPr/>
          </p:nvGrpSpPr>
          <p:grpSpPr>
            <a:xfrm>
              <a:off x="1253802" y="5095666"/>
              <a:ext cx="491454" cy="298963"/>
              <a:chOff x="1269133" y="5244436"/>
              <a:chExt cx="491454" cy="298963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D839A975-9FE8-4D6B-AABC-4CFCF8A284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6480" y="5244436"/>
                <a:ext cx="4107" cy="282088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D7AF50C-BD6F-4387-AEDF-0F58BD4EB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9133" y="5543399"/>
                <a:ext cx="487932" cy="0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F2F3F5-842E-4238-B627-D962028FB8DB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79A691E8-BCAB-43ED-A3AE-023AD760A5CE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 flipV="1">
              <a:off x="972979" y="5453936"/>
              <a:ext cx="327812" cy="1231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EDD49A-545E-49A0-A500-564AE9488A82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기판 뒷면</a:t>
            </a:r>
          </a:p>
        </p:txBody>
      </p:sp>
    </p:spTree>
    <p:extLst>
      <p:ext uri="{BB962C8B-B14F-4D97-AF65-F5344CB8AC3E}">
        <p14:creationId xmlns:p14="http://schemas.microsoft.com/office/powerpoint/2010/main" val="313616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E2953D-2CAC-F350-BD8B-BB525EB27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2CB4A-C58E-19C6-7C2C-2D807EACC5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54DE86-724C-65AF-F194-0FA6E8FB9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624736" cy="49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E2953D-2CAC-F350-BD8B-BB525EB27B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2CB4A-C58E-19C6-7C2C-2D807EACC5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799787-B203-5053-EEA3-26932C61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42" y="1028982"/>
            <a:ext cx="6444716" cy="48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92739E-71D7-497B-AE83-8525E4489B38}"/>
              </a:ext>
            </a:extLst>
          </p:cNvPr>
          <p:cNvSpPr txBox="1"/>
          <p:nvPr/>
        </p:nvSpPr>
        <p:spPr>
          <a:xfrm>
            <a:off x="395536" y="749832"/>
            <a:ext cx="4629750" cy="5698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모듈 설정 모드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점프선으로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입력한 상태로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설정 모드 시작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Device name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Pincode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 연결 비밀번호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Connection mode 4 slave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Uart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config (9600, 8, n, 1)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입력을 해제하고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명령어 대기 모드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“AT+BTSCAN”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커맨드 입력하여 연결 대기 돌입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스마트폰과 블루투스 연결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스마트폰에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“Serial Bluetooth Terminal”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같은 어플리케이션을 설치해야 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아이폰은 잘 안 됩니다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F918DF-8630-491E-979A-99969E898C6D}"/>
              </a:ext>
            </a:extLst>
          </p:cNvPr>
          <p:cNvGrpSpPr/>
          <p:nvPr/>
        </p:nvGrpSpPr>
        <p:grpSpPr>
          <a:xfrm>
            <a:off x="5287439" y="3701252"/>
            <a:ext cx="1790950" cy="1086002"/>
            <a:chOff x="5287439" y="3701252"/>
            <a:chExt cx="1790950" cy="10860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056FD2B-250B-4A4D-ABA5-C7DFB038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3701252"/>
              <a:ext cx="1790950" cy="108600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0E6834-B4ED-47B1-8447-DB2F0C6C98BF}"/>
                </a:ext>
              </a:extLst>
            </p:cNvPr>
            <p:cNvSpPr/>
            <p:nvPr/>
          </p:nvSpPr>
          <p:spPr>
            <a:xfrm>
              <a:off x="6662469" y="4517951"/>
              <a:ext cx="415920" cy="250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5287439" y="859230"/>
            <a:ext cx="3416682" cy="2736304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B343EA-17A3-429F-93CE-AB121D3BBC73}"/>
              </a:ext>
            </a:extLst>
          </p:cNvPr>
          <p:cNvGrpSpPr/>
          <p:nvPr/>
        </p:nvGrpSpPr>
        <p:grpSpPr>
          <a:xfrm>
            <a:off x="5287439" y="4870833"/>
            <a:ext cx="2460310" cy="1474590"/>
            <a:chOff x="1754701" y="5999199"/>
            <a:chExt cx="3350750" cy="27781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A8DB712-626D-4ECB-97D5-8C13E1FEE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51"/>
            <a:stretch/>
          </p:blipFill>
          <p:spPr>
            <a:xfrm>
              <a:off x="1755032" y="6840054"/>
              <a:ext cx="3350419" cy="1937339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165BB742-6B2D-4773-A33D-61489940B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6649"/>
            <a:stretch/>
          </p:blipFill>
          <p:spPr>
            <a:xfrm>
              <a:off x="1754701" y="5999199"/>
              <a:ext cx="3350419" cy="915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5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4896544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/>
              <a:t>1</a:t>
            </a:r>
            <a:r>
              <a:rPr lang="en-US" altLang="ko-KR" sz="1800" dirty="0"/>
              <a:t>0</a:t>
            </a:r>
            <a:r>
              <a:rPr lang="ko-KR" altLang="en-US" sz="1800"/>
              <a:t>주차 </a:t>
            </a:r>
            <a:r>
              <a:rPr lang="ko-KR" altLang="en-US" sz="1800" dirty="0"/>
              <a:t>예비 발표 준비 내용</a:t>
            </a:r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TFT LCD</a:t>
            </a:r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TFT</a:t>
            </a:r>
            <a:r>
              <a:rPr lang="ko-KR" altLang="en-US" sz="1500" b="0" dirty="0"/>
              <a:t> </a:t>
            </a:r>
            <a:r>
              <a:rPr lang="en-US" altLang="ko-KR" sz="1500" b="0" dirty="0"/>
              <a:t>LCD</a:t>
            </a:r>
            <a:r>
              <a:rPr lang="ko-KR" altLang="en-US" sz="1500" b="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Timing Diagram</a:t>
            </a:r>
            <a:r>
              <a:rPr lang="ko-KR" altLang="en-US" sz="1500" b="0" dirty="0"/>
              <a:t>에 대한 이론 설명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ADC/DAC</a:t>
            </a:r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ADC</a:t>
            </a:r>
            <a:r>
              <a:rPr lang="ko-KR" altLang="en-US" sz="1500" b="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DAC</a:t>
            </a:r>
            <a:r>
              <a:rPr lang="ko-KR" altLang="en-US" sz="150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Analog</a:t>
            </a:r>
            <a:r>
              <a:rPr lang="ko-KR" altLang="en-US" sz="1500" dirty="0"/>
              <a:t> </a:t>
            </a:r>
            <a:r>
              <a:rPr lang="en-US" altLang="ko-KR" sz="1500" dirty="0"/>
              <a:t>-&gt;</a:t>
            </a:r>
            <a:r>
              <a:rPr lang="ko-KR" altLang="en-US" sz="1500" dirty="0"/>
              <a:t> </a:t>
            </a:r>
            <a:r>
              <a:rPr lang="en-US" altLang="ko-KR" sz="1500" dirty="0"/>
              <a:t>Digital</a:t>
            </a:r>
            <a:r>
              <a:rPr lang="ko-KR" altLang="en-US" sz="1500" dirty="0"/>
              <a:t> 변환 단계</a:t>
            </a:r>
            <a:endParaRPr lang="en-US" altLang="ko-KR" sz="1500" dirty="0"/>
          </a:p>
          <a:p>
            <a:pPr lvl="2">
              <a:lnSpc>
                <a:spcPct val="150000"/>
              </a:lnSpc>
            </a:pPr>
            <a:r>
              <a:rPr lang="en-US" altLang="ko-KR" sz="1300" dirty="0"/>
              <a:t>Sampling, Quantization, Coding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조도센서 구성방법</a:t>
            </a:r>
            <a:endParaRPr lang="en-US" altLang="ko-KR" sz="1700" b="0" dirty="0"/>
          </a:p>
          <a:p>
            <a:pPr lvl="1">
              <a:lnSpc>
                <a:spcPct val="150000"/>
              </a:lnSpc>
            </a:pPr>
            <a:endParaRPr lang="en-US" altLang="ko-KR" sz="15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4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467544" y="964132"/>
            <a:ext cx="4896544" cy="3833019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67544" y="3116269"/>
            <a:ext cx="3456384" cy="168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12" idx="1"/>
          </p:cNvCxnSpPr>
          <p:nvPr/>
        </p:nvCxnSpPr>
        <p:spPr>
          <a:xfrm>
            <a:off x="3923928" y="3200627"/>
            <a:ext cx="1584176" cy="1392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8104" y="4269784"/>
            <a:ext cx="287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AppendixA_kor.pdf</a:t>
            </a:r>
          </a:p>
          <a:p>
            <a:r>
              <a:rPr lang="en-US" altLang="ko-KR" dirty="0"/>
              <a:t>CONNECTION MODE</a:t>
            </a:r>
            <a:r>
              <a:rPr lang="ko-KR" altLang="en-US" dirty="0"/>
              <a:t>참조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916115"/>
            <a:ext cx="6106377" cy="8573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30094" y="2490797"/>
            <a:ext cx="344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텀프로젝트시에는</a:t>
            </a:r>
            <a:endParaRPr lang="en-US" altLang="ko-KR" sz="1600" dirty="0"/>
          </a:p>
          <a:p>
            <a:r>
              <a:rPr lang="ko-KR" altLang="en-US" sz="1600" dirty="0"/>
              <a:t>다른 </a:t>
            </a:r>
            <a:r>
              <a:rPr lang="en-US" altLang="ko-KR" sz="1600" dirty="0"/>
              <a:t>Connection Mode</a:t>
            </a:r>
            <a:r>
              <a:rPr lang="ko-KR" altLang="en-US" sz="1600" dirty="0"/>
              <a:t>를 사용하여</a:t>
            </a:r>
            <a:endParaRPr lang="en-US" altLang="ko-KR" sz="1600" dirty="0"/>
          </a:p>
          <a:p>
            <a:r>
              <a:rPr lang="ko-KR" altLang="en-US" sz="1600" dirty="0"/>
              <a:t>자동연결 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1920375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1439466" y="1970839"/>
            <a:ext cx="6318647" cy="3510800"/>
          </a:xfrm>
        </p:spPr>
        <p:txBody>
          <a:bodyPr/>
          <a:lstStyle/>
          <a:p>
            <a:r>
              <a:rPr lang="ko-KR" altLang="en-US" dirty="0" err="1"/>
              <a:t>만능기판과</a:t>
            </a:r>
            <a:r>
              <a:rPr lang="ko-KR" altLang="en-US" dirty="0"/>
              <a:t> </a:t>
            </a:r>
            <a:r>
              <a:rPr lang="ko-KR" altLang="en-US" dirty="0" err="1"/>
              <a:t>헤더핀을</a:t>
            </a:r>
            <a:r>
              <a:rPr lang="ko-KR" altLang="en-US" dirty="0"/>
              <a:t> 납땜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47" y="2321842"/>
            <a:ext cx="6510932" cy="21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4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6129300" cy="264462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1439466" y="1970839"/>
            <a:ext cx="6318647" cy="3510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68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99" y="2102003"/>
            <a:ext cx="1952781" cy="1381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48" y="2107309"/>
            <a:ext cx="2191282" cy="1376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52" y="2110874"/>
            <a:ext cx="2016859" cy="13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4" y="1407735"/>
            <a:ext cx="8172400" cy="352616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75022" y="5229200"/>
            <a:ext cx="8424862" cy="1148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/>
              <a:t>인두기</a:t>
            </a:r>
            <a:r>
              <a:rPr lang="ko-KR" altLang="en-US" sz="2800" dirty="0"/>
              <a:t> 사용할 때 외에는 </a:t>
            </a:r>
            <a:r>
              <a:rPr lang="ko-KR" altLang="en-US" sz="2800" dirty="0">
                <a:solidFill>
                  <a:srgbClr val="FF0000"/>
                </a:solidFill>
              </a:rPr>
              <a:t>반드시 전원 뽑기</a:t>
            </a:r>
            <a:r>
              <a:rPr lang="en-US" altLang="ko-KR" sz="2800" dirty="0">
                <a:solidFill>
                  <a:srgbClr val="FF0000"/>
                </a:solidFill>
              </a:rPr>
              <a:t>!!!</a:t>
            </a:r>
          </a:p>
          <a:p>
            <a:pPr marL="0" indent="0">
              <a:buNone/>
            </a:pPr>
            <a:r>
              <a:rPr lang="ko-KR" altLang="en-US" sz="2800" dirty="0"/>
              <a:t>잠시 자리 비울 때도 꼭 전원 뽑아주세요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전선 배치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" name="내용 개체 틀 5" descr="녹색, 앉아있는, 회로, 컴퓨터이(가) 표시된 사진&#10;&#10;자동 생성된 설명">
            <a:extLst>
              <a:ext uri="{FF2B5EF4-FFF2-40B4-BE49-F238E27FC236}">
                <a16:creationId xmlns:a16="http://schemas.microsoft.com/office/drawing/2014/main" id="{769CF3FF-AFBD-4534-A8E7-78EDB72AA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05" y="2101472"/>
            <a:ext cx="1991291" cy="2655055"/>
          </a:xfrm>
          <a:prstGeom prst="rect">
            <a:avLst/>
          </a:prstGeom>
        </p:spPr>
      </p:pic>
      <p:pic>
        <p:nvPicPr>
          <p:cNvPr id="11" name="그림 10" descr="앉아있는, 하얀색이(가) 표시된 사진&#10;&#10;자동 생성된 설명">
            <a:extLst>
              <a:ext uri="{FF2B5EF4-FFF2-40B4-BE49-F238E27FC236}">
                <a16:creationId xmlns:a16="http://schemas.microsoft.com/office/drawing/2014/main" id="{319EE19C-3655-4704-AFB0-32FAD6C78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12" y="2150643"/>
            <a:ext cx="2870836" cy="2153127"/>
          </a:xfrm>
          <a:prstGeom prst="rect">
            <a:avLst/>
          </a:prstGeom>
        </p:spPr>
      </p:pic>
      <p:pic>
        <p:nvPicPr>
          <p:cNvPr id="12" name="그림 11" descr="실내, 앉아있는, 바둑판식, 통이(가) 표시된 사진&#10;&#10;자동 생성된 설명">
            <a:extLst>
              <a:ext uri="{FF2B5EF4-FFF2-40B4-BE49-F238E27FC236}">
                <a16:creationId xmlns:a16="http://schemas.microsoft.com/office/drawing/2014/main" id="{63127010-97CB-43B1-B8C7-3B523F4B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2"/>
          <a:stretch/>
        </p:blipFill>
        <p:spPr>
          <a:xfrm>
            <a:off x="665113" y="2048221"/>
            <a:ext cx="1746647" cy="324411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D6DCE1F-D28E-434C-A5C1-ED8BBD73D515}"/>
              </a:ext>
            </a:extLst>
          </p:cNvPr>
          <p:cNvSpPr txBox="1">
            <a:spLocks/>
          </p:cNvSpPr>
          <p:nvPr/>
        </p:nvSpPr>
        <p:spPr>
          <a:xfrm>
            <a:off x="4307417" y="1616767"/>
            <a:ext cx="1969326" cy="3792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잘못된 예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E2051D3-611F-4F0E-A49F-12E8B1F6D036}"/>
              </a:ext>
            </a:extLst>
          </p:cNvPr>
          <p:cNvSpPr txBox="1">
            <a:spLocks/>
          </p:cNvSpPr>
          <p:nvPr/>
        </p:nvSpPr>
        <p:spPr>
          <a:xfrm>
            <a:off x="476968" y="1564577"/>
            <a:ext cx="1404687" cy="4836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잘된 예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1A6C14E-45E0-486A-A216-1270375CB4BE}"/>
              </a:ext>
            </a:extLst>
          </p:cNvPr>
          <p:cNvSpPr txBox="1">
            <a:spLocks/>
          </p:cNvSpPr>
          <p:nvPr/>
        </p:nvSpPr>
        <p:spPr>
          <a:xfrm>
            <a:off x="330213" y="5451900"/>
            <a:ext cx="3943350" cy="3753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팽팽하게 해주세요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9B0E6A0-B01E-419C-9CB9-2AD48FDE8C6D}"/>
              </a:ext>
            </a:extLst>
          </p:cNvPr>
          <p:cNvSpPr txBox="1">
            <a:spLocks/>
          </p:cNvSpPr>
          <p:nvPr/>
        </p:nvSpPr>
        <p:spPr>
          <a:xfrm>
            <a:off x="5292080" y="4966841"/>
            <a:ext cx="3943350" cy="8394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느슨하게 </a:t>
            </a:r>
            <a:r>
              <a:rPr lang="en-US" altLang="ko-KR" sz="2100" dirty="0"/>
              <a:t>X</a:t>
            </a:r>
          </a:p>
          <a:p>
            <a:r>
              <a:rPr lang="ko-KR" altLang="en-US" sz="2100" dirty="0"/>
              <a:t>사선으로 </a:t>
            </a:r>
            <a:r>
              <a:rPr lang="en-US" altLang="ko-KR" sz="2100" dirty="0"/>
              <a:t>X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901FD8-2B12-42C9-AD9C-F5944F03FBDA}"/>
              </a:ext>
            </a:extLst>
          </p:cNvPr>
          <p:cNvCxnSpPr/>
          <p:nvPr/>
        </p:nvCxnSpPr>
        <p:spPr>
          <a:xfrm>
            <a:off x="3851920" y="1564577"/>
            <a:ext cx="0" cy="45287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3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42842-2DA2-464E-B306-790957A583FD}"/>
              </a:ext>
            </a:extLst>
          </p:cNvPr>
          <p:cNvSpPr txBox="1"/>
          <p:nvPr/>
        </p:nvSpPr>
        <p:spPr>
          <a:xfrm>
            <a:off x="211671" y="853568"/>
            <a:ext cx="87206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선을 이을 시에 최대한 당겨서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선이 늘어지는 경우 다른 물체에 걸려서 끊어질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모듈의 </a:t>
            </a:r>
            <a:r>
              <a:rPr lang="en-US" altLang="ko-KR" b="1" dirty="0"/>
              <a:t>Tx, Rx</a:t>
            </a:r>
            <a:r>
              <a:rPr lang="ko-KR" altLang="en-US" b="1" dirty="0"/>
              <a:t>는 보드 </a:t>
            </a:r>
            <a:r>
              <a:rPr lang="en-US" altLang="ko-KR" b="1" dirty="0"/>
              <a:t>UART</a:t>
            </a:r>
            <a:r>
              <a:rPr lang="ko-KR" altLang="en-US" b="1" dirty="0"/>
              <a:t>의 </a:t>
            </a:r>
            <a:r>
              <a:rPr lang="en-US" altLang="ko-KR" b="1" dirty="0"/>
              <a:t>Rx, Tx</a:t>
            </a:r>
            <a:r>
              <a:rPr lang="ko-KR" altLang="en-US" b="1" dirty="0"/>
              <a:t>와 연결</a:t>
            </a:r>
            <a:br>
              <a:rPr lang="en-US" altLang="ko-KR" dirty="0"/>
            </a:br>
            <a:r>
              <a:rPr lang="en-US" altLang="ko-KR" dirty="0"/>
              <a:t>(Twisted Pair 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모듈을 핀 소켓에 끼운 채로 납땜하지 마세요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블루투스 모듈이 망가질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멀티미터를</a:t>
            </a:r>
            <a:r>
              <a:rPr lang="ko-KR" altLang="en-US" b="1" dirty="0"/>
              <a:t> 사용하여 연결한 선이 정상적으로 신호가 통하는지 확인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한 선을 연결할 때 마다 확인 해보지 않으면 어디서 안되는지 찾기가 힘듭니다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에서 긴 쪽이 </a:t>
            </a:r>
            <a:r>
              <a:rPr lang="en-US" altLang="ko-KR" b="1" dirty="0"/>
              <a:t>Pin </a:t>
            </a:r>
            <a:r>
              <a:rPr lang="ko-KR" altLang="en-US" b="1" dirty="0"/>
              <a:t>또는 </a:t>
            </a:r>
            <a:r>
              <a:rPr lang="en-US" altLang="ko-KR" b="1" dirty="0"/>
              <a:t>VCC, </a:t>
            </a:r>
            <a:r>
              <a:rPr lang="ko-KR" altLang="en-US" b="1" dirty="0"/>
              <a:t>짧은 쪽이 </a:t>
            </a:r>
            <a:r>
              <a:rPr lang="en-US" altLang="ko-KR" b="1" dirty="0"/>
              <a:t>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를 납땜 전에 보드에 꽂아서 불이 정상적으로 점등 되는지 확인</a:t>
            </a:r>
            <a:br>
              <a:rPr lang="en-US" altLang="ko-KR" dirty="0"/>
            </a:br>
            <a:r>
              <a:rPr lang="en-US" altLang="ko-KR" dirty="0"/>
              <a:t>(LED</a:t>
            </a:r>
            <a:r>
              <a:rPr lang="ko-KR" altLang="en-US" dirty="0"/>
              <a:t>가 불량이라서 불이 안 들어 올 수도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인두기의 끝이 더러워 지지 않게 인두 팁 </a:t>
            </a:r>
            <a:r>
              <a:rPr lang="ko-KR" altLang="en-US" b="1" dirty="0" err="1"/>
              <a:t>크리너</a:t>
            </a:r>
            <a:r>
              <a:rPr lang="ko-KR" altLang="en-US" b="1" dirty="0"/>
              <a:t> 잘 사용하기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인두기의 팁이 더러워지면 납이 잘 녹지 않고 원하는 대로 달라 붙지 않습니다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01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CF132-3B5A-4C85-9E34-EA83CF794D1B}"/>
              </a:ext>
            </a:extLst>
          </p:cNvPr>
          <p:cNvSpPr txBox="1"/>
          <p:nvPr/>
        </p:nvSpPr>
        <p:spPr>
          <a:xfrm>
            <a:off x="211671" y="1120840"/>
            <a:ext cx="6777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소켓에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핀 소켓이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헤더에 인두를 오래 접촉 </a:t>
            </a:r>
            <a:r>
              <a:rPr lang="en-US" altLang="ko-KR" b="1" dirty="0"/>
              <a:t>X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핀 헤더가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만능 기판에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(PCB</a:t>
            </a:r>
            <a:r>
              <a:rPr lang="ko-KR" altLang="en-US" dirty="0"/>
              <a:t>판이 녹아서 만능 기판의 구멍을 막을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전선을 수직으로 배치하여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대각선으로 하면 선이 차지하는 영역 만큼을 못쓰게 됩니다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납땜 중</a:t>
            </a:r>
            <a:r>
              <a:rPr lang="en-US" altLang="ko-KR" b="1" dirty="0"/>
              <a:t>, </a:t>
            </a:r>
            <a:r>
              <a:rPr lang="ko-KR" altLang="en-US" b="1" dirty="0"/>
              <a:t>완료 후 청소 철저 </a:t>
            </a:r>
            <a:r>
              <a:rPr lang="en-US" altLang="ko-KR" b="1" dirty="0"/>
              <a:t>&amp; </a:t>
            </a:r>
            <a:r>
              <a:rPr lang="ko-KR" altLang="en-US" b="1" dirty="0" err="1"/>
              <a:t>인두기</a:t>
            </a:r>
            <a:r>
              <a:rPr lang="ko-KR" altLang="en-US" b="1" dirty="0"/>
              <a:t> 다 쓰면 전원 뽑기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그 납과 먼지들이 여러분들 기관지로</a:t>
            </a:r>
            <a:r>
              <a:rPr lang="en-US" altLang="ko-KR" dirty="0"/>
              <a:t>…. &amp; </a:t>
            </a:r>
            <a:r>
              <a:rPr lang="ko-KR" altLang="en-US" dirty="0"/>
              <a:t>화재 예방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2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769760"/>
            <a:ext cx="866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납땜은 반드시 수업 시간 내에 끝낼 수 있도록 합니다</a:t>
            </a:r>
            <a:r>
              <a:rPr lang="en-US" altLang="ko-KR" b="1" dirty="0">
                <a:solidFill>
                  <a:schemeClr val="accent6"/>
                </a:solidFill>
              </a:rPr>
              <a:t>.</a:t>
            </a:r>
          </a:p>
          <a:p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기판에 보드를 장착하고 동작 시킬 때 </a:t>
            </a:r>
            <a:r>
              <a:rPr lang="ko-KR" altLang="en-US" b="1" dirty="0">
                <a:solidFill>
                  <a:srgbClr val="FF0000"/>
                </a:solidFill>
              </a:rPr>
              <a:t>뜨거워지는 부분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이 있으면 바로 전원을 끄고 납땜이 잘 되었는지 확인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!!! (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납땜이나 전선 배치를 잘못하여 합선되었을 확률이 큼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2333273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300905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3291667"/>
            <a:ext cx="7992888" cy="9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11F5E-4105-2D89-2BF7-015BB7A48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F2DB3F-0301-097B-7C00-2B4C90E880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81769222-C713-CBD7-83F2-F303C65A1F29}"/>
              </a:ext>
            </a:extLst>
          </p:cNvPr>
          <p:cNvSpPr txBox="1">
            <a:spLocks/>
          </p:cNvSpPr>
          <p:nvPr/>
        </p:nvSpPr>
        <p:spPr>
          <a:xfrm>
            <a:off x="503302" y="2996952"/>
            <a:ext cx="8424862" cy="545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000"/>
              <a:t>텀 프로젝트 제안서 제출 </a:t>
            </a:r>
            <a:r>
              <a:rPr lang="en-US" altLang="ko-KR" sz="2000"/>
              <a:t>(11</a:t>
            </a:r>
            <a:r>
              <a:rPr lang="ko-KR" altLang="en-US" sz="2000"/>
              <a:t>월 </a:t>
            </a:r>
            <a:r>
              <a:rPr lang="en-US" altLang="ko-KR" sz="2000"/>
              <a:t>06</a:t>
            </a:r>
            <a:r>
              <a:rPr lang="ko-KR" altLang="en-US" sz="2000"/>
              <a:t>일 </a:t>
            </a:r>
            <a:r>
              <a:rPr lang="en-US" altLang="ko-KR" sz="2000"/>
              <a:t>23</a:t>
            </a:r>
            <a:r>
              <a:rPr lang="ko-KR" altLang="en-US" sz="2000"/>
              <a:t>시 </a:t>
            </a:r>
            <a:r>
              <a:rPr lang="en-US" altLang="ko-KR" sz="2000"/>
              <a:t>59</a:t>
            </a:r>
            <a:r>
              <a:rPr lang="ko-KR" altLang="en-US" sz="2000"/>
              <a:t>분 까지 </a:t>
            </a:r>
            <a:r>
              <a:rPr lang="en-US" altLang="ko-KR" sz="2000"/>
              <a:t>PLATO</a:t>
            </a:r>
            <a:r>
              <a:rPr lang="ko-KR" altLang="en-US" sz="2000"/>
              <a:t>에</a:t>
            </a:r>
            <a:r>
              <a:rPr lang="en-US" altLang="ko-KR" sz="2000"/>
              <a:t> PDF)</a:t>
            </a: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200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sz="2000" dirty="0"/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1E26C85C-42AB-D7CA-B198-7817AF062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96293"/>
              </p:ext>
            </p:extLst>
          </p:nvPr>
        </p:nvGraphicFramePr>
        <p:xfrm>
          <a:off x="503550" y="980728"/>
          <a:ext cx="8136900" cy="17312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36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606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실험 </a:t>
                      </a:r>
                      <a:r>
                        <a:rPr lang="en-US" altLang="ko-KR" dirty="0"/>
                        <a:t>(35)</a:t>
                      </a:r>
                      <a:endParaRPr lang="en-US" altLang="ko-KR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설계 과제 </a:t>
                      </a:r>
                      <a:r>
                        <a:rPr lang="en-US" altLang="ko-KR" dirty="0"/>
                        <a:t>(65)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출석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태도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제안서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보고서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필기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시험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동작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검사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소계</a:t>
                      </a:r>
                      <a:endParaRPr lang="ko-KR" altLang="en-US" sz="1600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35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65</a:t>
                      </a:r>
                      <a:endParaRPr lang="ko-KR" altLang="en-US" b="1" dirty="0">
                        <a:solidFill>
                          <a:schemeClr val="tx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E65D54-5C24-ADFD-2AB8-11B29D049FFE}"/>
              </a:ext>
            </a:extLst>
          </p:cNvPr>
          <p:cNvSpPr/>
          <p:nvPr/>
        </p:nvSpPr>
        <p:spPr>
          <a:xfrm>
            <a:off x="4608006" y="1628800"/>
            <a:ext cx="72008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34830D-7B41-0DF8-57B7-43D09622E695}"/>
              </a:ext>
            </a:extLst>
          </p:cNvPr>
          <p:cNvSpPr txBox="1"/>
          <p:nvPr/>
        </p:nvSpPr>
        <p:spPr>
          <a:xfrm>
            <a:off x="719575" y="3955821"/>
            <a:ext cx="2048283" cy="189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평가 항목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동작안정성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구현난이도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독창성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0D6D9-196F-2683-CF1C-B69337516D7E}"/>
              </a:ext>
            </a:extLst>
          </p:cNvPr>
          <p:cNvSpPr txBox="1"/>
          <p:nvPr/>
        </p:nvSpPr>
        <p:spPr>
          <a:xfrm>
            <a:off x="3229954" y="3841476"/>
            <a:ext cx="5665798" cy="2185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예시 참고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목적과 내용 사용 센서</a:t>
            </a:r>
            <a:r>
              <a:rPr lang="en-US" altLang="ko-KR" sz="1400" dirty="0"/>
              <a:t>, </a:t>
            </a:r>
            <a:r>
              <a:rPr lang="ko-KR" altLang="en-US" sz="1400" dirty="0"/>
              <a:t>시나리오</a:t>
            </a:r>
            <a:r>
              <a:rPr lang="en-US" altLang="ko-KR" sz="1400" dirty="0"/>
              <a:t>, Flow Chart </a:t>
            </a:r>
            <a:r>
              <a:rPr lang="ko-KR" altLang="en-US" sz="1400" dirty="0"/>
              <a:t>작성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시스템 구성도 작성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제품명과 스펙 기재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 err="1"/>
              <a:t>블루투스모듈</a:t>
            </a:r>
            <a:r>
              <a:rPr lang="en-US" altLang="ko-KR" sz="1050" dirty="0"/>
              <a:t>(FB755AC), LCD </a:t>
            </a:r>
            <a:r>
              <a:rPr lang="ko-KR" altLang="en-US" sz="1050" dirty="0"/>
              <a:t>모듈</a:t>
            </a:r>
            <a:r>
              <a:rPr lang="en-US" altLang="ko-KR" sz="1050" dirty="0"/>
              <a:t>(</a:t>
            </a:r>
            <a:r>
              <a:rPr lang="en-US" altLang="ko-KR" sz="1200" dirty="0"/>
              <a:t>3.2" TFT LCD/SC</a:t>
            </a:r>
            <a:r>
              <a:rPr lang="en-US" altLang="ko-KR" sz="1050" dirty="0"/>
              <a:t>), </a:t>
            </a:r>
            <a:r>
              <a:rPr lang="ko-KR" altLang="en-US" sz="1050" dirty="0" err="1"/>
              <a:t>서보모터</a:t>
            </a:r>
            <a:r>
              <a:rPr lang="en-US" altLang="ko-KR" sz="1050" dirty="0"/>
              <a:t>(SG90), </a:t>
            </a:r>
            <a:r>
              <a:rPr lang="ko-KR" altLang="en-US" sz="1050" dirty="0"/>
              <a:t>조도센서  실험 중에 분배 할 예정</a:t>
            </a:r>
            <a:endParaRPr lang="en-US" altLang="ko-KR" sz="105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사용할 센서의 링크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디마이스마트</a:t>
            </a:r>
            <a:r>
              <a:rPr lang="en-US" altLang="ko-KR" sz="1400" dirty="0"/>
              <a:t>)</a:t>
            </a:r>
            <a:r>
              <a:rPr lang="ko-KR" altLang="en-US" sz="1400" dirty="0"/>
              <a:t>와 가격 및 개수</a:t>
            </a:r>
            <a:r>
              <a:rPr lang="en-US" altLang="ko-KR" sz="1400" dirty="0"/>
              <a:t>, </a:t>
            </a:r>
            <a:r>
              <a:rPr lang="ko-KR" altLang="en-US" sz="1400" dirty="0"/>
              <a:t>해외 배송 </a:t>
            </a:r>
            <a:r>
              <a:rPr lang="en-US" altLang="ko-KR" sz="1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6752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D582CE-3836-F548-6542-2909B30E7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6DBC7-B37F-52B3-64F9-7F50CABBB1C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99C96E-969A-2F6C-AE11-681CE9D8A599}"/>
              </a:ext>
            </a:extLst>
          </p:cNvPr>
          <p:cNvGrpSpPr/>
          <p:nvPr/>
        </p:nvGrpSpPr>
        <p:grpSpPr>
          <a:xfrm>
            <a:off x="297703" y="2200123"/>
            <a:ext cx="5432990" cy="3536187"/>
            <a:chOff x="827584" y="1844824"/>
            <a:chExt cx="7037798" cy="42918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6D8EF5A-EC89-B097-BBC8-3D12AE5FF318}"/>
                </a:ext>
              </a:extLst>
            </p:cNvPr>
            <p:cNvGrpSpPr/>
            <p:nvPr/>
          </p:nvGrpSpPr>
          <p:grpSpPr>
            <a:xfrm>
              <a:off x="827584" y="1844824"/>
              <a:ext cx="1974211" cy="1437949"/>
              <a:chOff x="-87499" y="1617195"/>
              <a:chExt cx="2492494" cy="1815449"/>
            </a:xfrm>
          </p:grpSpPr>
          <p:pic>
            <p:nvPicPr>
              <p:cNvPr id="39" name="Picture 6" descr="http://image.mm.co.kr/spec/img/2826/t1_2826279_s1.jpg">
                <a:extLst>
                  <a:ext uri="{FF2B5EF4-FFF2-40B4-BE49-F238E27FC236}">
                    <a16:creationId xmlns:a16="http://schemas.microsoft.com/office/drawing/2014/main" id="{99C0BDC6-1E04-4505-7FB5-41199F71EB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09" b="25491"/>
              <a:stretch/>
            </p:blipFill>
            <p:spPr bwMode="auto">
              <a:xfrm>
                <a:off x="-87499" y="1617195"/>
                <a:ext cx="2492494" cy="1815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967E40D-B875-4A19-2AA5-DBFD8E0B6F93}"/>
                  </a:ext>
                </a:extLst>
              </p:cNvPr>
              <p:cNvSpPr/>
              <p:nvPr/>
            </p:nvSpPr>
            <p:spPr>
              <a:xfrm>
                <a:off x="230663" y="2005277"/>
                <a:ext cx="1142856" cy="100658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IAR EW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E2A5B6-70F6-3940-794D-E2C54FEC53BB}"/>
                </a:ext>
              </a:extLst>
            </p:cNvPr>
            <p:cNvSpPr/>
            <p:nvPr/>
          </p:nvSpPr>
          <p:spPr>
            <a:xfrm>
              <a:off x="3215042" y="2315176"/>
              <a:ext cx="3037331" cy="37164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306357-295E-F4D1-09AB-520D232DD22C}"/>
                </a:ext>
              </a:extLst>
            </p:cNvPr>
            <p:cNvSpPr/>
            <p:nvPr/>
          </p:nvSpPr>
          <p:spPr>
            <a:xfrm>
              <a:off x="3427708" y="2504379"/>
              <a:ext cx="2601326" cy="2819386"/>
            </a:xfrm>
            <a:prstGeom prst="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556381-289E-AA7A-364D-56D0CB702167}"/>
                </a:ext>
              </a:extLst>
            </p:cNvPr>
            <p:cNvSpPr/>
            <p:nvPr/>
          </p:nvSpPr>
          <p:spPr>
            <a:xfrm>
              <a:off x="3604736" y="2623127"/>
              <a:ext cx="808222" cy="674362"/>
            </a:xfrm>
            <a:prstGeom prst="rect">
              <a:avLst/>
            </a:prstGeom>
            <a:solidFill>
              <a:srgbClr val="FFFF66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Flash Memory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1DD2FD-881D-1833-3531-1EB2837B5B86}"/>
                </a:ext>
              </a:extLst>
            </p:cNvPr>
            <p:cNvSpPr/>
            <p:nvPr/>
          </p:nvSpPr>
          <p:spPr>
            <a:xfrm>
              <a:off x="5228800" y="5471166"/>
              <a:ext cx="881935" cy="4417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Bluetooth</a:t>
              </a:r>
            </a:p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Module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70374-F067-7C79-FEC4-70C3044C9F49}"/>
                </a:ext>
              </a:extLst>
            </p:cNvPr>
            <p:cNvSpPr/>
            <p:nvPr/>
          </p:nvSpPr>
          <p:spPr>
            <a:xfrm>
              <a:off x="3587769" y="3483873"/>
              <a:ext cx="817167" cy="674362"/>
            </a:xfrm>
            <a:prstGeom prst="rect">
              <a:avLst/>
            </a:prstGeom>
            <a:solidFill>
              <a:srgbClr val="FF99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TFT LCD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아래쪽 화살표 15">
              <a:extLst>
                <a:ext uri="{FF2B5EF4-FFF2-40B4-BE49-F238E27FC236}">
                  <a16:creationId xmlns:a16="http://schemas.microsoft.com/office/drawing/2014/main" id="{CB58BC68-FF78-EF52-D40E-ECACB99AE546}"/>
                </a:ext>
              </a:extLst>
            </p:cNvPr>
            <p:cNvSpPr/>
            <p:nvPr/>
          </p:nvSpPr>
          <p:spPr>
            <a:xfrm>
              <a:off x="5495537" y="4346781"/>
              <a:ext cx="348459" cy="117991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0DF3BD3-44FD-4ED5-23C2-608F748C3B2E}"/>
                </a:ext>
              </a:extLst>
            </p:cNvPr>
            <p:cNvSpPr/>
            <p:nvPr/>
          </p:nvSpPr>
          <p:spPr>
            <a:xfrm>
              <a:off x="3432819" y="5440992"/>
              <a:ext cx="1167756" cy="4417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9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Sensor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6C5512-EC95-200F-2F7B-364448F040E4}"/>
                </a:ext>
              </a:extLst>
            </p:cNvPr>
            <p:cNvSpPr txBox="1"/>
            <p:nvPr/>
          </p:nvSpPr>
          <p:spPr>
            <a:xfrm>
              <a:off x="5368626" y="4778178"/>
              <a:ext cx="727191" cy="317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UART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아래쪽 화살표 39">
              <a:extLst>
                <a:ext uri="{FF2B5EF4-FFF2-40B4-BE49-F238E27FC236}">
                  <a16:creationId xmlns:a16="http://schemas.microsoft.com/office/drawing/2014/main" id="{B7829F15-FAB6-5263-77CD-DED15F6590A2}"/>
                </a:ext>
              </a:extLst>
            </p:cNvPr>
            <p:cNvSpPr/>
            <p:nvPr/>
          </p:nvSpPr>
          <p:spPr>
            <a:xfrm rot="1089619">
              <a:off x="4546762" y="4382829"/>
              <a:ext cx="348459" cy="1179913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9" name="Picture 8" descr="http://shopping.phinf.naver.net/main_6308148/6308148376.20120504144008.jpg">
              <a:extLst>
                <a:ext uri="{FF2B5EF4-FFF2-40B4-BE49-F238E27FC236}">
                  <a16:creationId xmlns:a16="http://schemas.microsoft.com/office/drawing/2014/main" id="{C1A3A5F3-FC50-1F0F-1B4F-42A21154C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912" y="5184362"/>
              <a:ext cx="952293" cy="95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왼쪽/오른쪽 화살표 20">
              <a:extLst>
                <a:ext uri="{FF2B5EF4-FFF2-40B4-BE49-F238E27FC236}">
                  <a16:creationId xmlns:a16="http://schemas.microsoft.com/office/drawing/2014/main" id="{E06C0FB5-A658-AAE3-7D53-DC4AB1B24C0A}"/>
                </a:ext>
              </a:extLst>
            </p:cNvPr>
            <p:cNvSpPr/>
            <p:nvPr/>
          </p:nvSpPr>
          <p:spPr>
            <a:xfrm>
              <a:off x="5952577" y="5504088"/>
              <a:ext cx="1223511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ECB44C-C35E-E41A-82D1-48B16DB88FC1}"/>
                </a:ext>
              </a:extLst>
            </p:cNvPr>
            <p:cNvSpPr txBox="1"/>
            <p:nvPr/>
          </p:nvSpPr>
          <p:spPr>
            <a:xfrm>
              <a:off x="6173182" y="5568521"/>
              <a:ext cx="1044895" cy="317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Bluetooth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E1D368E-3FB5-5E8B-345E-FACA9C57FFE8}"/>
                </a:ext>
              </a:extLst>
            </p:cNvPr>
            <p:cNvSpPr/>
            <p:nvPr/>
          </p:nvSpPr>
          <p:spPr>
            <a:xfrm>
              <a:off x="4693041" y="3297489"/>
              <a:ext cx="1150956" cy="115095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Cortex-M3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왼쪽/위쪽 화살표 23">
              <a:extLst>
                <a:ext uri="{FF2B5EF4-FFF2-40B4-BE49-F238E27FC236}">
                  <a16:creationId xmlns:a16="http://schemas.microsoft.com/office/drawing/2014/main" id="{119936FC-4D0A-5CE5-E1D4-D6F56A7A1988}"/>
                </a:ext>
              </a:extLst>
            </p:cNvPr>
            <p:cNvSpPr/>
            <p:nvPr/>
          </p:nvSpPr>
          <p:spPr>
            <a:xfrm rot="16200000">
              <a:off x="3113760" y="1099415"/>
              <a:ext cx="1541393" cy="3037329"/>
            </a:xfrm>
            <a:prstGeom prst="leftUpArrow">
              <a:avLst>
                <a:gd name="adj1" fmla="val 10221"/>
                <a:gd name="adj2" fmla="val 12567"/>
                <a:gd name="adj3" fmla="val 12499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31EEAED-EEB1-F3CA-B61E-0ADB6516A937}"/>
                </a:ext>
              </a:extLst>
            </p:cNvPr>
            <p:cNvSpPr/>
            <p:nvPr/>
          </p:nvSpPr>
          <p:spPr>
            <a:xfrm>
              <a:off x="2857700" y="1882773"/>
              <a:ext cx="959855" cy="315177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CCFF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맑은 고딕" pitchFamily="50" charset="-127"/>
                  <a:ea typeface="맑은 고딕" pitchFamily="50" charset="-127"/>
                </a:rPr>
                <a:t>JLINK</a:t>
              </a:r>
              <a:endParaRPr lang="ko-KR" altLang="en-US" sz="11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F39822C-C1C3-1769-E15E-4624C35D8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081" y="4033096"/>
              <a:ext cx="593618" cy="1139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C9E6F0-C185-4D49-8E53-DF1E8E0F428C}"/>
                </a:ext>
              </a:extLst>
            </p:cNvPr>
            <p:cNvGrpSpPr/>
            <p:nvPr/>
          </p:nvGrpSpPr>
          <p:grpSpPr>
            <a:xfrm>
              <a:off x="5870856" y="4917212"/>
              <a:ext cx="1319161" cy="386569"/>
              <a:chOff x="6340430" y="4887515"/>
              <a:chExt cx="1665476" cy="488054"/>
            </a:xfrm>
          </p:grpSpPr>
          <p:sp>
            <p:nvSpPr>
              <p:cNvPr id="37" name="왼쪽/오른쪽 화살표 27">
                <a:extLst>
                  <a:ext uri="{FF2B5EF4-FFF2-40B4-BE49-F238E27FC236}">
                    <a16:creationId xmlns:a16="http://schemas.microsoft.com/office/drawing/2014/main" id="{DE862474-7A68-DD3A-7FE6-5D790BBFF2C4}"/>
                  </a:ext>
                </a:extLst>
              </p:cNvPr>
              <p:cNvSpPr/>
              <p:nvPr/>
            </p:nvSpPr>
            <p:spPr>
              <a:xfrm rot="19416877">
                <a:off x="6340430" y="4887515"/>
                <a:ext cx="1665476" cy="488054"/>
              </a:xfrm>
              <a:prstGeom prst="leftRightArrow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3754519-E2B8-3E21-9B51-0AB0F73D85C4}"/>
                  </a:ext>
                </a:extLst>
              </p:cNvPr>
              <p:cNvSpPr txBox="1"/>
              <p:nvPr/>
            </p:nvSpPr>
            <p:spPr>
              <a:xfrm rot="19309132">
                <a:off x="6519038" y="4914203"/>
                <a:ext cx="1319208" cy="400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맑은 고딕" pitchFamily="50" charset="-127"/>
                    <a:ea typeface="맑은 고딕" pitchFamily="50" charset="-127"/>
                  </a:rPr>
                  <a:t>Bluetooth</a:t>
                </a:r>
                <a:endParaRPr lang="ko-KR" altLang="en-US" sz="1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9FFFFB1-48C3-B81B-B682-0E79E2212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157" y="2906455"/>
              <a:ext cx="801978" cy="585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644D6F9-7C8E-E5AC-660D-85C10A93B922}"/>
                </a:ext>
              </a:extLst>
            </p:cNvPr>
            <p:cNvGrpSpPr/>
            <p:nvPr/>
          </p:nvGrpSpPr>
          <p:grpSpPr>
            <a:xfrm rot="20135186">
              <a:off x="5100182" y="4172582"/>
              <a:ext cx="2548457" cy="386569"/>
              <a:chOff x="6242172" y="4590569"/>
              <a:chExt cx="1846798" cy="488054"/>
            </a:xfrm>
          </p:grpSpPr>
          <p:sp>
            <p:nvSpPr>
              <p:cNvPr id="35" name="왼쪽/오른쪽 화살표 31">
                <a:extLst>
                  <a:ext uri="{FF2B5EF4-FFF2-40B4-BE49-F238E27FC236}">
                    <a16:creationId xmlns:a16="http://schemas.microsoft.com/office/drawing/2014/main" id="{715634F4-0825-F7AE-E505-4ACF57DEF82E}"/>
                  </a:ext>
                </a:extLst>
              </p:cNvPr>
              <p:cNvSpPr/>
              <p:nvPr/>
            </p:nvSpPr>
            <p:spPr>
              <a:xfrm rot="19416877">
                <a:off x="6242172" y="4590569"/>
                <a:ext cx="1846798" cy="488054"/>
              </a:xfrm>
              <a:prstGeom prst="leftRightArrow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4F55DBC-C087-AD21-414C-46A90F53D4BA}"/>
                  </a:ext>
                </a:extLst>
              </p:cNvPr>
              <p:cNvSpPr txBox="1"/>
              <p:nvPr/>
            </p:nvSpPr>
            <p:spPr>
              <a:xfrm rot="19309132">
                <a:off x="6801326" y="4611547"/>
                <a:ext cx="754951" cy="40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맑은 고딕" pitchFamily="50" charset="-127"/>
                    <a:ea typeface="맑은 고딕" pitchFamily="50" charset="-127"/>
                  </a:rPr>
                  <a:t>Bluetooth</a:t>
                </a:r>
                <a:endParaRPr lang="ko-KR" altLang="en-US" sz="1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7BDD77-787A-8F98-CEA1-0C74AFA4DDF3}"/>
                </a:ext>
              </a:extLst>
            </p:cNvPr>
            <p:cNvSpPr txBox="1"/>
            <p:nvPr/>
          </p:nvSpPr>
          <p:spPr>
            <a:xfrm>
              <a:off x="6908530" y="3556394"/>
              <a:ext cx="956852" cy="5264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600" dirty="0"/>
                <a:t>…</a:t>
              </a:r>
              <a:endParaRPr lang="ko-KR" altLang="en-US" sz="3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B8433C-0988-7C8B-0AFC-0F9D68177EE6}"/>
                </a:ext>
              </a:extLst>
            </p:cNvPr>
            <p:cNvSpPr txBox="1"/>
            <p:nvPr/>
          </p:nvSpPr>
          <p:spPr>
            <a:xfrm>
              <a:off x="6069748" y="4514217"/>
              <a:ext cx="956852" cy="52646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3600" dirty="0"/>
                <a:t>…</a:t>
              </a:r>
              <a:endParaRPr lang="ko-KR" altLang="en-US" sz="3600" dirty="0"/>
            </a:p>
          </p:txBody>
        </p:sp>
        <p:sp>
          <p:nvSpPr>
            <p:cNvPr id="31" name="왼쪽/오른쪽 화살표 35">
              <a:extLst>
                <a:ext uri="{FF2B5EF4-FFF2-40B4-BE49-F238E27FC236}">
                  <a16:creationId xmlns:a16="http://schemas.microsoft.com/office/drawing/2014/main" id="{CBAFF3A4-1411-4F55-1384-128A39C7CCE8}"/>
                </a:ext>
              </a:extLst>
            </p:cNvPr>
            <p:cNvSpPr/>
            <p:nvPr/>
          </p:nvSpPr>
          <p:spPr>
            <a:xfrm rot="2255811">
              <a:off x="4226986" y="3178687"/>
              <a:ext cx="797277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왼쪽/오른쪽 화살표 36">
              <a:extLst>
                <a:ext uri="{FF2B5EF4-FFF2-40B4-BE49-F238E27FC236}">
                  <a16:creationId xmlns:a16="http://schemas.microsoft.com/office/drawing/2014/main" id="{CB334813-2FBA-6244-21CF-C1F030F5545B}"/>
                </a:ext>
              </a:extLst>
            </p:cNvPr>
            <p:cNvSpPr/>
            <p:nvPr/>
          </p:nvSpPr>
          <p:spPr>
            <a:xfrm rot="5400000">
              <a:off x="3619855" y="2195946"/>
              <a:ext cx="797277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왼쪽/오른쪽 화살표 37">
              <a:extLst>
                <a:ext uri="{FF2B5EF4-FFF2-40B4-BE49-F238E27FC236}">
                  <a16:creationId xmlns:a16="http://schemas.microsoft.com/office/drawing/2014/main" id="{0640636A-BCC7-B75A-FC6C-CD352DE42B85}"/>
                </a:ext>
              </a:extLst>
            </p:cNvPr>
            <p:cNvSpPr/>
            <p:nvPr/>
          </p:nvSpPr>
          <p:spPr>
            <a:xfrm rot="1929967">
              <a:off x="4258333" y="3874195"/>
              <a:ext cx="715584" cy="386569"/>
            </a:xfrm>
            <a:prstGeom prst="left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530B3D-F7DE-1BDE-DC16-353C88F83882}"/>
                </a:ext>
              </a:extLst>
            </p:cNvPr>
            <p:cNvSpPr txBox="1"/>
            <p:nvPr/>
          </p:nvSpPr>
          <p:spPr>
            <a:xfrm>
              <a:off x="4044048" y="4812692"/>
              <a:ext cx="1557792" cy="317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UART, </a:t>
              </a:r>
              <a:r>
                <a:rPr lang="en-US" altLang="ko-KR" sz="1100" b="1" dirty="0">
                  <a:latin typeface="맑은 고딕" pitchFamily="50" charset="-127"/>
                </a:rPr>
                <a:t>ADC · · ·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979E6098-D20F-BC66-B91B-AB50B0830B6D}"/>
              </a:ext>
            </a:extLst>
          </p:cNvPr>
          <p:cNvSpPr txBox="1">
            <a:spLocks/>
          </p:cNvSpPr>
          <p:nvPr/>
        </p:nvSpPr>
        <p:spPr>
          <a:xfrm>
            <a:off x="441471" y="1052736"/>
            <a:ext cx="8424862" cy="545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err="1"/>
              <a:t>텀</a:t>
            </a:r>
            <a:r>
              <a:rPr lang="ko-KR" altLang="en-US" sz="2000" dirty="0"/>
              <a:t> 프로젝트 제안서</a:t>
            </a:r>
            <a:r>
              <a:rPr lang="en-US" altLang="ko-KR" sz="2000" dirty="0"/>
              <a:t> </a:t>
            </a:r>
            <a:r>
              <a:rPr lang="ko-KR" altLang="en-US" sz="2000" dirty="0"/>
              <a:t>시스템 구성도 예시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3B34527F-5AE5-DB9A-7DE1-CE1A1673F41C}"/>
              </a:ext>
            </a:extLst>
          </p:cNvPr>
          <p:cNvSpPr txBox="1">
            <a:spLocks/>
          </p:cNvSpPr>
          <p:nvPr/>
        </p:nvSpPr>
        <p:spPr>
          <a:xfrm>
            <a:off x="6134077" y="2959660"/>
            <a:ext cx="3009108" cy="1872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err="1"/>
              <a:t>텀</a:t>
            </a:r>
            <a:r>
              <a:rPr lang="ko-KR" altLang="en-US" sz="1400" dirty="0"/>
              <a:t> 프로젝트 아이디어 예시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0" dirty="0"/>
              <a:t>사용자의 자세를 교정해주는 스마트 의자</a:t>
            </a:r>
            <a:endParaRPr lang="en-US" altLang="ko-KR" sz="1400" b="0" dirty="0"/>
          </a:p>
          <a:p>
            <a:pPr>
              <a:lnSpc>
                <a:spcPct val="150000"/>
              </a:lnSpc>
            </a:pPr>
            <a:r>
              <a:rPr lang="ko-KR" altLang="en-US" sz="1400" b="0" dirty="0"/>
              <a:t>손가락 동작으로 </a:t>
            </a:r>
            <a:r>
              <a:rPr lang="en-US" altLang="ko-KR" sz="1400" b="0" dirty="0"/>
              <a:t>PC</a:t>
            </a:r>
            <a:r>
              <a:rPr lang="ko-KR" altLang="en-US" sz="1400" b="0" dirty="0"/>
              <a:t>에 타이핑하는 손가락 키보드</a:t>
            </a: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200849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D582CE-3836-F548-6542-2909B30E7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6DBC7-B37F-52B3-64F9-7F50CABBB1C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BBD222D0-2EDA-3B47-00E9-E1DC943AE0CE}"/>
              </a:ext>
            </a:extLst>
          </p:cNvPr>
          <p:cNvSpPr txBox="1">
            <a:spLocks/>
          </p:cNvSpPr>
          <p:nvPr/>
        </p:nvSpPr>
        <p:spPr>
          <a:xfrm>
            <a:off x="467544" y="908720"/>
            <a:ext cx="8424862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 err="1"/>
              <a:t>텀</a:t>
            </a:r>
            <a:r>
              <a:rPr lang="ko-KR" altLang="en-US" sz="1800" dirty="0"/>
              <a:t> 프로젝트 제약 사항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인터럽트 반드시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센서 간의 의존성 필수 </a:t>
            </a:r>
            <a:r>
              <a:rPr lang="en-US" altLang="ko-KR" dirty="0"/>
              <a:t>(</a:t>
            </a:r>
            <a:r>
              <a:rPr lang="ko-KR" altLang="en-US" dirty="0"/>
              <a:t>센서 </a:t>
            </a:r>
            <a:r>
              <a:rPr lang="en-US" altLang="ko-KR" dirty="0"/>
              <a:t>2</a:t>
            </a:r>
            <a:r>
              <a:rPr lang="ko-KR" altLang="en-US" dirty="0"/>
              <a:t>개 이상</a:t>
            </a:r>
            <a:r>
              <a:rPr lang="en-US" altLang="ko-KR" dirty="0"/>
              <a:t>, </a:t>
            </a:r>
            <a:r>
              <a:rPr lang="ko-KR" altLang="en-US" dirty="0"/>
              <a:t>각자 </a:t>
            </a:r>
            <a:r>
              <a:rPr lang="ko-KR" altLang="en-US" dirty="0" err="1"/>
              <a:t>폴링</a:t>
            </a:r>
            <a:r>
              <a:rPr lang="ko-KR" altLang="en-US" dirty="0"/>
              <a:t> 방식으로 동작하지 말고</a:t>
            </a:r>
            <a:r>
              <a:rPr lang="en-US" altLang="ko-KR" dirty="0"/>
              <a:t> </a:t>
            </a:r>
            <a:r>
              <a:rPr lang="ko-KR" altLang="en-US" dirty="0"/>
              <a:t>한 센서 값이 다른 센서 이용을 호출하는 시나리오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블루투스 연동 필수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차량을 이용하는 시나리오일 경우 릴레이 모듈 말고 모터 드라이버 반드시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센서 및 재료 구매 링크는 </a:t>
            </a:r>
            <a:r>
              <a:rPr lang="en-US" altLang="ko-KR" dirty="0"/>
              <a:t>“</a:t>
            </a:r>
            <a:r>
              <a:rPr lang="ko-KR" altLang="en-US" dirty="0" err="1"/>
              <a:t>디바이스마트</a:t>
            </a:r>
            <a:r>
              <a:rPr lang="en-US" altLang="ko-KR" dirty="0"/>
              <a:t>”</a:t>
            </a:r>
            <a:r>
              <a:rPr lang="ko-KR" altLang="en-US" dirty="0"/>
              <a:t> 만 허용 </a:t>
            </a:r>
            <a:r>
              <a:rPr lang="en-US" altLang="ko-KR" dirty="0"/>
              <a:t>/ </a:t>
            </a:r>
            <a:r>
              <a:rPr lang="ko-KR" altLang="en-US" dirty="0"/>
              <a:t>조별</a:t>
            </a:r>
            <a:r>
              <a:rPr lang="en-US" altLang="ko-KR" dirty="0"/>
              <a:t> 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https://www.devicemart.co.kr/</a:t>
            </a:r>
            <a:r>
              <a:rPr lang="en-US" altLang="ko-KR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C72D40EF-E12D-C1C5-A788-236C5D077F83}"/>
              </a:ext>
            </a:extLst>
          </p:cNvPr>
          <p:cNvSpPr txBox="1">
            <a:spLocks/>
          </p:cNvSpPr>
          <p:nvPr/>
        </p:nvSpPr>
        <p:spPr>
          <a:xfrm>
            <a:off x="396106" y="4437111"/>
            <a:ext cx="8424862" cy="176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Tip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구매하려는 센서 사용 방법을 꼭 확인하기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i2c, SPI </a:t>
            </a:r>
            <a:r>
              <a:rPr lang="ko-KR" altLang="en-US" dirty="0"/>
              <a:t>등등 구현하기 어려운 프로토콜을 이용하는 센서는 지양할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보기에 깔끔할수록 좋은 점수</a:t>
            </a:r>
            <a:r>
              <a:rPr lang="en-US" altLang="ko-KR" dirty="0"/>
              <a:t>, </a:t>
            </a:r>
            <a:r>
              <a:rPr lang="ko-KR" altLang="en-US" dirty="0"/>
              <a:t>꾸미기 재료도 같이 조사하기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41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9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Bluetooth</a:t>
            </a:r>
            <a:r>
              <a:rPr lang="ko-KR" altLang="en-US" sz="2000" dirty="0"/>
              <a:t> 동작 및 납땜</a:t>
            </a:r>
            <a:endParaRPr lang="en-US" altLang="ko-KR" sz="2000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Bluetooth </a:t>
            </a:r>
            <a:r>
              <a:rPr lang="ko-KR" altLang="en-US" dirty="0"/>
              <a:t>모듈 </a:t>
            </a:r>
            <a:r>
              <a:rPr lang="en-US" altLang="ko-KR" dirty="0"/>
              <a:t>(FB755AC) </a:t>
            </a:r>
            <a:r>
              <a:rPr lang="ko-KR" altLang="en-US" dirty="0"/>
              <a:t>를 이용한 스마트폰과의 통신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기판 납땜을 통해 보드와 모듈 연결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근거리 무선통신기술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무선 이어폰</a:t>
            </a:r>
            <a:r>
              <a:rPr lang="en-US" altLang="ko-KR" dirty="0"/>
              <a:t>, </a:t>
            </a:r>
            <a:r>
              <a:rPr lang="ko-KR" altLang="en-US" dirty="0"/>
              <a:t>웨어러블 기기 등에서 디지털 데이터를 주고 받는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2.4MHz ISM </a:t>
            </a:r>
            <a:r>
              <a:rPr lang="ko-KR" altLang="en-US" dirty="0"/>
              <a:t>주파수</a:t>
            </a:r>
            <a:r>
              <a:rPr lang="en-US" altLang="ko-KR" dirty="0"/>
              <a:t> </a:t>
            </a:r>
            <a:r>
              <a:rPr lang="ko-KR" altLang="en-US" dirty="0"/>
              <a:t>대역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높은</a:t>
            </a:r>
            <a:r>
              <a:rPr lang="en-US" altLang="ko-KR" dirty="0"/>
              <a:t> </a:t>
            </a:r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저가의 무선 통신 구현하는 것이 목표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B782C-56DD-46CC-BDA6-102466B9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31" y="3933056"/>
            <a:ext cx="4355976" cy="10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2924943"/>
            <a:ext cx="4680768" cy="32409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Master </a:t>
            </a:r>
            <a:r>
              <a:rPr lang="ko-KR" altLang="en-US" dirty="0"/>
              <a:t>와 </a:t>
            </a:r>
            <a:r>
              <a:rPr lang="en-US" altLang="ko-KR" dirty="0"/>
              <a:t>Slave </a:t>
            </a:r>
            <a:r>
              <a:rPr lang="ko-KR" altLang="en-US" dirty="0"/>
              <a:t>역할로 동작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Master</a:t>
            </a:r>
            <a:r>
              <a:rPr lang="ko-KR" altLang="en-US" dirty="0"/>
              <a:t>가 </a:t>
            </a:r>
            <a:r>
              <a:rPr lang="en-US" altLang="ko-KR" dirty="0"/>
              <a:t>Inquiry(</a:t>
            </a:r>
            <a:r>
              <a:rPr lang="ko-KR" altLang="en-US" dirty="0"/>
              <a:t>검색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Page(</a:t>
            </a:r>
            <a:r>
              <a:rPr lang="ko-KR" altLang="en-US" dirty="0"/>
              <a:t>연결요청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Slave</a:t>
            </a:r>
            <a:r>
              <a:rPr lang="ko-KR" altLang="en-US" dirty="0"/>
              <a:t>는 </a:t>
            </a:r>
            <a:r>
              <a:rPr lang="en-US" altLang="ko-KR" dirty="0"/>
              <a:t>Inquiry Scan(</a:t>
            </a:r>
            <a:r>
              <a:rPr lang="ko-KR" altLang="en-US" dirty="0"/>
              <a:t>검색 대기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 Scan(</a:t>
            </a:r>
            <a:r>
              <a:rPr lang="ko-KR" altLang="en-US" dirty="0"/>
              <a:t>연결대기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9E658-5B67-4837-AD14-55BDC636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1" y="1693590"/>
            <a:ext cx="3349642" cy="36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20955</TotalTime>
  <Words>1441</Words>
  <Application>Microsoft Office PowerPoint</Application>
  <PresentationFormat>화면 슬라이드 쇼(4:3)</PresentationFormat>
  <Paragraphs>317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Wingdings</vt:lpstr>
      <vt:lpstr>Office 테마</vt:lpstr>
      <vt:lpstr>임베디드 시스템 설계 및 실험 목요일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나상진</cp:lastModifiedBy>
  <cp:revision>899</cp:revision>
  <cp:lastPrinted>2020-06-10T01:30:43Z</cp:lastPrinted>
  <dcterms:created xsi:type="dcterms:W3CDTF">2013-02-28T11:21:25Z</dcterms:created>
  <dcterms:modified xsi:type="dcterms:W3CDTF">2024-10-31T06:57:53Z</dcterms:modified>
</cp:coreProperties>
</file>